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6" r:id="rId3"/>
    <p:sldId id="257" r:id="rId4"/>
    <p:sldId id="258" r:id="rId5"/>
    <p:sldId id="260" r:id="rId6"/>
    <p:sldId id="261" r:id="rId7"/>
    <p:sldId id="259" r:id="rId8"/>
    <p:sldId id="263" r:id="rId9"/>
    <p:sldId id="282" r:id="rId10"/>
    <p:sldId id="266" r:id="rId11"/>
    <p:sldId id="267" r:id="rId12"/>
    <p:sldId id="268" r:id="rId13"/>
    <p:sldId id="271" r:id="rId14"/>
    <p:sldId id="272" r:id="rId15"/>
    <p:sldId id="274" r:id="rId16"/>
    <p:sldId id="273" r:id="rId17"/>
    <p:sldId id="275" r:id="rId18"/>
    <p:sldId id="276" r:id="rId19"/>
    <p:sldId id="270" r:id="rId20"/>
    <p:sldId id="278" r:id="rId21"/>
    <p:sldId id="279" r:id="rId22"/>
    <p:sldId id="281" r:id="rId23"/>
    <p:sldId id="285" r:id="rId24"/>
    <p:sldId id="280" r:id="rId25"/>
    <p:sldId id="283" r:id="rId26"/>
    <p:sldId id="284" r:id="rId27"/>
  </p:sldIdLst>
  <p:sldSz cx="12192000" cy="68580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11/24/2017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11/24/2017</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11/24/2017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64105" y="445169"/>
            <a:ext cx="8975557" cy="6220325"/>
          </a:xfrm>
        </p:spPr>
        <p:txBody>
          <a:bodyPr/>
          <a:lstStyle/>
          <a:p>
            <a:pPr algn="ctr"/>
            <a:br>
              <a:rPr lang="ru-RU" sz="2800" b="1" dirty="0">
                <a:solidFill>
                  <a:srgbClr val="002060"/>
                </a:solidFill>
              </a:rPr>
            </a:br>
            <a:br>
              <a:rPr lang="ru-RU" sz="2800" b="1" dirty="0">
                <a:solidFill>
                  <a:srgbClr val="002060"/>
                </a:solidFill>
              </a:rPr>
            </a:br>
            <a:br>
              <a:rPr lang="ru-RU" sz="2800" b="1" dirty="0">
                <a:solidFill>
                  <a:srgbClr val="002060"/>
                </a:solidFill>
              </a:rPr>
            </a:br>
            <a:br>
              <a:rPr lang="ru-RU" sz="2800" b="1" dirty="0">
                <a:solidFill>
                  <a:srgbClr val="002060"/>
                </a:solidFill>
              </a:rPr>
            </a:br>
            <a:br>
              <a:rPr lang="ru-RU" sz="2800" b="1" dirty="0">
                <a:solidFill>
                  <a:srgbClr val="002060"/>
                </a:solidFill>
              </a:rPr>
            </a:br>
            <a:br>
              <a:rPr lang="ru-RU" sz="2800" b="1" dirty="0">
                <a:solidFill>
                  <a:srgbClr val="002060"/>
                </a:solidFill>
              </a:rPr>
            </a:br>
            <a:br>
              <a:rPr lang="ru-RU" sz="2800" b="1" dirty="0">
                <a:solidFill>
                  <a:srgbClr val="002060"/>
                </a:solidFill>
              </a:rPr>
            </a:br>
            <a:br>
              <a:rPr lang="ru-RU" sz="2800" b="1" dirty="0">
                <a:solidFill>
                  <a:srgbClr val="002060"/>
                </a:solidFill>
              </a:rPr>
            </a:br>
            <a:br>
              <a:rPr lang="ru-RU" sz="2800" b="1" dirty="0">
                <a:solidFill>
                  <a:srgbClr val="002060"/>
                </a:solidFill>
              </a:rPr>
            </a:br>
            <a:br>
              <a:rPr lang="ru-RU" sz="2800" b="1" dirty="0">
                <a:solidFill>
                  <a:srgbClr val="002060"/>
                </a:solidFill>
              </a:rPr>
            </a:br>
            <a:br>
              <a:rPr lang="ru-RU" sz="2800" b="1" dirty="0">
                <a:solidFill>
                  <a:srgbClr val="002060"/>
                </a:solidFill>
              </a:rPr>
            </a:br>
            <a:br>
              <a:rPr lang="ru-RU" sz="2800" b="1" dirty="0">
                <a:solidFill>
                  <a:srgbClr val="002060"/>
                </a:solidFill>
              </a:rPr>
            </a:br>
            <a:r>
              <a:rPr lang="ru-RU" sz="2800" b="1" dirty="0">
                <a:solidFill>
                  <a:srgbClr val="002060"/>
                </a:solidFill>
              </a:rPr>
              <a:t>Методическое пособие</a:t>
            </a:r>
            <a:br>
              <a:rPr lang="ru-RU" sz="2800" b="1" dirty="0">
                <a:solidFill>
                  <a:srgbClr val="002060"/>
                </a:solidFill>
              </a:rPr>
            </a:br>
            <a:r>
              <a:rPr lang="ru-RU" sz="2800" b="1" dirty="0">
                <a:solidFill>
                  <a:srgbClr val="002060"/>
                </a:solidFill>
              </a:rPr>
              <a:t> </a:t>
            </a:r>
            <a:r>
              <a:rPr lang="ru-RU" sz="2000" b="1" dirty="0">
                <a:solidFill>
                  <a:srgbClr val="002060"/>
                </a:solidFill>
              </a:rPr>
              <a:t>на тему:</a:t>
            </a:r>
            <a:br>
              <a:rPr lang="ru-RU" sz="2000" b="1" dirty="0">
                <a:solidFill>
                  <a:srgbClr val="002060"/>
                </a:solidFill>
              </a:rPr>
            </a:br>
            <a:r>
              <a:rPr lang="ru-RU" sz="2000" b="1" dirty="0">
                <a:solidFill>
                  <a:srgbClr val="002060"/>
                </a:solidFill>
              </a:rPr>
              <a:t>«</a:t>
            </a:r>
            <a:r>
              <a:rPr lang="ru-RU" sz="2400" b="1" dirty="0">
                <a:solidFill>
                  <a:srgbClr val="002060"/>
                </a:solidFill>
              </a:rPr>
              <a:t>Безопасное поведение в опасных ситуациях»</a:t>
            </a:r>
            <a:br>
              <a:rPr lang="ru-RU" sz="4000" b="1" dirty="0">
                <a:solidFill>
                  <a:schemeClr val="accent2">
                    <a:lumMod val="75000"/>
                  </a:schemeClr>
                </a:solidFill>
              </a:rPr>
            </a:br>
            <a:br>
              <a:rPr lang="ru-RU" sz="4000" b="1" dirty="0">
                <a:solidFill>
                  <a:schemeClr val="accent2">
                    <a:lumMod val="75000"/>
                  </a:schemeClr>
                </a:solidFill>
              </a:rPr>
            </a:br>
            <a:br>
              <a:rPr lang="ru-RU" sz="2400" b="1" dirty="0">
                <a:solidFill>
                  <a:schemeClr val="accent2">
                    <a:lumMod val="75000"/>
                  </a:schemeClr>
                </a:solidFill>
              </a:rPr>
            </a:br>
            <a:br>
              <a:rPr lang="ru-RU" sz="1800" b="1" dirty="0">
                <a:solidFill>
                  <a:schemeClr val="accent2">
                    <a:lumMod val="75000"/>
                  </a:schemeClr>
                </a:solidFill>
              </a:rPr>
            </a:br>
            <a:r>
              <a:rPr lang="ru-RU" sz="1800" b="1" dirty="0">
                <a:solidFill>
                  <a:srgbClr val="002060"/>
                </a:solidFill>
              </a:rPr>
              <a:t>Подготовила:</a:t>
            </a:r>
            <a:br>
              <a:rPr lang="ru-RU" sz="1800" b="1" dirty="0">
                <a:solidFill>
                  <a:srgbClr val="002060"/>
                </a:solidFill>
              </a:rPr>
            </a:br>
            <a:r>
              <a:rPr lang="ru-RU" sz="1800" b="1" dirty="0">
                <a:solidFill>
                  <a:srgbClr val="002060"/>
                </a:solidFill>
              </a:rPr>
              <a:t>Бодрова Алёна Викторовна</a:t>
            </a:r>
            <a:br>
              <a:rPr lang="ru-RU" sz="1800" b="1" dirty="0">
                <a:solidFill>
                  <a:srgbClr val="002060"/>
                </a:solidFill>
              </a:rPr>
            </a:br>
            <a:r>
              <a:rPr lang="ru-RU" sz="1800" b="1" dirty="0">
                <a:solidFill>
                  <a:srgbClr val="002060"/>
                </a:solidFill>
              </a:rPr>
              <a:t>                                        Преподаватель, педагог-организатор, педагог ОДО</a:t>
            </a:r>
            <a:br>
              <a:rPr lang="ru-RU" sz="1200" b="1" dirty="0">
                <a:solidFill>
                  <a:srgbClr val="002060"/>
                </a:solidFill>
              </a:rPr>
            </a:br>
            <a:br>
              <a:rPr lang="ru-RU" sz="1200" b="1" dirty="0">
                <a:solidFill>
                  <a:srgbClr val="002060"/>
                </a:solidFill>
              </a:rPr>
            </a:br>
            <a:br>
              <a:rPr lang="ru-RU" sz="1200" b="1" dirty="0">
                <a:solidFill>
                  <a:srgbClr val="002060"/>
                </a:solidFill>
              </a:rPr>
            </a:br>
            <a:br>
              <a:rPr lang="ru-RU" sz="1200" b="1" dirty="0">
                <a:solidFill>
                  <a:srgbClr val="002060"/>
                </a:solidFill>
              </a:rPr>
            </a:br>
            <a:br>
              <a:rPr lang="ru-RU" sz="1200" b="1" dirty="0">
                <a:solidFill>
                  <a:srgbClr val="002060"/>
                </a:solidFill>
              </a:rPr>
            </a:br>
            <a:r>
              <a:rPr lang="ru-RU" sz="1200" b="1" dirty="0">
                <a:solidFill>
                  <a:srgbClr val="002060"/>
                </a:solidFill>
              </a:rPr>
              <a:t>2017</a:t>
            </a:r>
            <a:br>
              <a:rPr lang="ru-RU" sz="1200" b="1" dirty="0">
                <a:solidFill>
                  <a:srgbClr val="002060"/>
                </a:solidFill>
              </a:rPr>
            </a:br>
            <a:endParaRPr lang="ru-RU" sz="1200" b="1" dirty="0">
              <a:solidFill>
                <a:srgbClr val="002060"/>
              </a:solidFill>
            </a:endParaRPr>
          </a:p>
        </p:txBody>
      </p:sp>
      <p:sp>
        <p:nvSpPr>
          <p:cNvPr id="4" name="TextBox 3">
            <a:extLst>
              <a:ext uri="{FF2B5EF4-FFF2-40B4-BE49-F238E27FC236}">
                <a16:creationId xmlns:a16="http://schemas.microsoft.com/office/drawing/2014/main" id="{7E1CDB3E-7A84-461A-9075-8B024CCFCC2A}"/>
              </a:ext>
            </a:extLst>
          </p:cNvPr>
          <p:cNvSpPr txBox="1"/>
          <p:nvPr/>
        </p:nvSpPr>
        <p:spPr>
          <a:xfrm>
            <a:off x="1459684" y="445170"/>
            <a:ext cx="8581938" cy="646331"/>
          </a:xfrm>
          <a:prstGeom prst="rect">
            <a:avLst/>
          </a:prstGeom>
          <a:noFill/>
        </p:spPr>
        <p:txBody>
          <a:bodyPr wrap="square" rtlCol="0">
            <a:spAutoFit/>
          </a:bodyPr>
          <a:lstStyle/>
          <a:p>
            <a:pPr algn="ctr"/>
            <a:r>
              <a:rPr lang="ru-RU" b="1" i="1" dirty="0">
                <a:solidFill>
                  <a:srgbClr val="002060"/>
                </a:solidFill>
              </a:rPr>
              <a:t>Санкт-Петербургское государственное бюджетное профессиональное</a:t>
            </a:r>
          </a:p>
          <a:p>
            <a:pPr algn="ctr"/>
            <a:r>
              <a:rPr lang="ru-RU" b="1" i="1" dirty="0">
                <a:solidFill>
                  <a:srgbClr val="002060"/>
                </a:solidFill>
              </a:rPr>
              <a:t> образовательное учреждение «Колледж «Звездный»</a:t>
            </a:r>
          </a:p>
        </p:txBody>
      </p:sp>
    </p:spTree>
    <p:extLst>
      <p:ext uri="{BB962C8B-B14F-4D97-AF65-F5344CB8AC3E}">
        <p14:creationId xmlns:p14="http://schemas.microsoft.com/office/powerpoint/2010/main" val="3972659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AEB49D-9BA5-4D14-B8AF-61747E5A6D6C}"/>
              </a:ext>
            </a:extLst>
          </p:cNvPr>
          <p:cNvSpPr>
            <a:spLocks noGrp="1"/>
          </p:cNvSpPr>
          <p:nvPr>
            <p:ph type="title"/>
          </p:nvPr>
        </p:nvSpPr>
        <p:spPr>
          <a:xfrm>
            <a:off x="325676" y="313151"/>
            <a:ext cx="7039628" cy="5887233"/>
          </a:xfrm>
        </p:spPr>
        <p:txBody>
          <a:bodyPr>
            <a:normAutofit fontScale="90000"/>
          </a:bodyPr>
          <a:lstStyle/>
          <a:p>
            <a:pPr>
              <a:lnSpc>
                <a:spcPct val="107000"/>
              </a:lnSpc>
              <a:spcAft>
                <a:spcPts val="800"/>
              </a:spcAft>
            </a:pP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Стрельба в школе и других помещениях</a:t>
            </a:r>
            <a:br>
              <a:rPr lang="ru-RU" sz="2400" dirty="0">
                <a:latin typeface="Calibri" panose="020F0502020204030204" pitchFamily="34" charset="0"/>
                <a:ea typeface="Calibri" panose="020F0502020204030204" pitchFamily="34" charset="0"/>
                <a:cs typeface="Times New Roman" panose="02020603050405020304" pitchFamily="18" charset="0"/>
              </a:rPr>
            </a:br>
            <a:br>
              <a:rPr lang="ru-RU" sz="1000" dirty="0">
                <a:latin typeface="Calibri" panose="020F0502020204030204" pitchFamily="34" charset="0"/>
                <a:ea typeface="Calibri" panose="020F0502020204030204" pitchFamily="34" charset="0"/>
                <a:cs typeface="Times New Roman" panose="02020603050405020304" pitchFamily="18" charset="0"/>
              </a:rPr>
            </a:b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Американские исследования </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по случаям стрельбы в школе показали, что есть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4 фактора</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которые увеличивают ваши шансы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на выживание</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Как бы банально это не звучало, но первое, что нужно сделать –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это убежать </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(желательно зигзагом).</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Однако это не всегда возможно.</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Второе – это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забаррикадировать дверь</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Если вы создадите препятствие, вооруженный, скорее всего, не будет на это тратить свое время. </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Однако если он все-таки решит проникнуть, лучше всего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притвориться мертвым</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Для этого нужно не паниковать и контролировать свое дыхание.</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И четвертое, если ничего не помогло, используйте адреналин в своих целях и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попытаетесь дать отпор.</a:t>
            </a:r>
            <a:br>
              <a:rPr lang="ru-RU" b="1" dirty="0">
                <a:latin typeface="Calibri" panose="020F0502020204030204" pitchFamily="34" charset="0"/>
                <a:ea typeface="Calibri" panose="020F0502020204030204" pitchFamily="34" charset="0"/>
                <a:cs typeface="Times New Roman" panose="02020603050405020304" pitchFamily="18" charset="0"/>
              </a:rPr>
            </a:br>
            <a:endParaRPr lang="ru-RU" b="1" dirty="0"/>
          </a:p>
        </p:txBody>
      </p:sp>
      <p:pic>
        <p:nvPicPr>
          <p:cNvPr id="4" name="Рисунок 3" descr="http://zapilili.ru/pics/2/93/3/235b84e3d5.jpg">
            <a:extLst>
              <a:ext uri="{FF2B5EF4-FFF2-40B4-BE49-F238E27FC236}">
                <a16:creationId xmlns:a16="http://schemas.microsoft.com/office/drawing/2014/main" id="{F8DD0805-17BE-480D-A4F2-9076B147413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65304" y="2160739"/>
            <a:ext cx="4634629" cy="2887249"/>
          </a:xfrm>
          <a:prstGeom prst="rect">
            <a:avLst/>
          </a:prstGeom>
          <a:noFill/>
          <a:ln>
            <a:noFill/>
          </a:ln>
        </p:spPr>
      </p:pic>
    </p:spTree>
    <p:extLst>
      <p:ext uri="{BB962C8B-B14F-4D97-AF65-F5344CB8AC3E}">
        <p14:creationId xmlns:p14="http://schemas.microsoft.com/office/powerpoint/2010/main" val="3477484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48677B-FF92-4C87-A223-A19228AA16F0}"/>
              </a:ext>
            </a:extLst>
          </p:cNvPr>
          <p:cNvSpPr>
            <a:spLocks noGrp="1"/>
          </p:cNvSpPr>
          <p:nvPr>
            <p:ph type="title"/>
          </p:nvPr>
        </p:nvSpPr>
        <p:spPr>
          <a:xfrm>
            <a:off x="677335" y="145143"/>
            <a:ext cx="6666894" cy="5892800"/>
          </a:xfrm>
        </p:spPr>
        <p:txBody>
          <a:bodyPr>
            <a:normAutofit/>
          </a:bodyPr>
          <a:lstStyle/>
          <a:p>
            <a:pPr>
              <a:lnSpc>
                <a:spcPct val="107000"/>
              </a:lnSpc>
              <a:spcAft>
                <a:spcPts val="800"/>
              </a:spcAft>
            </a:pPr>
            <a:r>
              <a:rPr lang="ru-RU"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Перекрестный огонь</a:t>
            </a:r>
            <a:br>
              <a:rPr lang="ru-RU"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br>
              <a:rPr lang="ru-RU" sz="1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Первое и самое очевидное – это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попытаться «ускользнуть». </a:t>
            </a:r>
            <a:b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1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Если это невозможно и рядом нет никакого укрытия,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ложитесь пластом на землю, закинув руки за голову </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(по крайней мере, это лучше, чем стоять, задрав руки над головой).</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Постарайтесь оценить ситуацию и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медленно отползите в безопасное место</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endParaRPr lang="ru-RU" sz="2200" dirty="0">
              <a:solidFill>
                <a:srgbClr val="002060"/>
              </a:solidFill>
            </a:endParaRPr>
          </a:p>
        </p:txBody>
      </p:sp>
      <p:pic>
        <p:nvPicPr>
          <p:cNvPr id="4" name="Рисунок 3" descr="http://zapilili.ru/pics/2/93/3/874d4b0d7f.jpg">
            <a:extLst>
              <a:ext uri="{FF2B5EF4-FFF2-40B4-BE49-F238E27FC236}">
                <a16:creationId xmlns:a16="http://schemas.microsoft.com/office/drawing/2014/main" id="{1C1707CB-7524-4587-B16D-DA795B292B5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586796" y="2410102"/>
            <a:ext cx="4325812" cy="2561638"/>
          </a:xfrm>
          <a:prstGeom prst="rect">
            <a:avLst/>
          </a:prstGeom>
          <a:noFill/>
          <a:ln>
            <a:noFill/>
          </a:ln>
        </p:spPr>
      </p:pic>
    </p:spTree>
    <p:extLst>
      <p:ext uri="{BB962C8B-B14F-4D97-AF65-F5344CB8AC3E}">
        <p14:creationId xmlns:p14="http://schemas.microsoft.com/office/powerpoint/2010/main" val="2831477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440FE6-9C10-4239-9C8E-921C7A3AF7A0}"/>
              </a:ext>
            </a:extLst>
          </p:cNvPr>
          <p:cNvSpPr>
            <a:spLocks noGrp="1"/>
          </p:cNvSpPr>
          <p:nvPr>
            <p:ph type="title"/>
          </p:nvPr>
        </p:nvSpPr>
        <p:spPr>
          <a:xfrm>
            <a:off x="701459" y="576197"/>
            <a:ext cx="8572544" cy="6281803"/>
          </a:xfrm>
        </p:spPr>
        <p:txBody>
          <a:bodyPr>
            <a:normAutofit fontScale="90000"/>
          </a:bodyPr>
          <a:lstStyle/>
          <a:p>
            <a:pPr>
              <a:lnSpc>
                <a:spcPct val="107000"/>
              </a:lnSpc>
              <a:spcAft>
                <a:spcPts val="800"/>
              </a:spcAft>
            </a:pPr>
            <a: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Вас захватили в заложники</a:t>
            </a:r>
            <a:b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br>
              <a:rPr lang="ru-RU" sz="1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Если вы планируете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сбежать</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нужно делать это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быстро</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Важны первые несколько минут. Вокруг могут быть еще люди, но стоит быть острожным. Если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шансы малы</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можно усложнить свою ситуацию, и в этом случае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лучше вести себя по правилам.</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15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Наблюдайте за всем, что происходит и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попытайтесь понять, почему вас похитили</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Возможно, это поможет вам узнать, что планируют делать похитители. Многие заложники просто выживают.</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Ожидаем спасение. Что бы ни произошло,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не теряйте </a:t>
            </a:r>
            <a:b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надежду </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и взвесьте весь риск и преимущества </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попыток к бегству.</a:t>
            </a:r>
            <a:br>
              <a:rPr lang="ru-RU" b="1" dirty="0">
                <a:latin typeface="Calibri" panose="020F0502020204030204" pitchFamily="34" charset="0"/>
                <a:ea typeface="Calibri" panose="020F0502020204030204" pitchFamily="34" charset="0"/>
                <a:cs typeface="Times New Roman" panose="02020603050405020304" pitchFamily="18" charset="0"/>
              </a:rPr>
            </a:br>
            <a:endParaRPr lang="ru-RU" b="1" dirty="0"/>
          </a:p>
        </p:txBody>
      </p:sp>
      <p:pic>
        <p:nvPicPr>
          <p:cNvPr id="4" name="Рисунок 3" descr="http://zapilili.ru/pics/2/93/3/a6525ee085.jpg">
            <a:extLst>
              <a:ext uri="{FF2B5EF4-FFF2-40B4-BE49-F238E27FC236}">
                <a16:creationId xmlns:a16="http://schemas.microsoft.com/office/drawing/2014/main" id="{2C515C41-1B52-4FBD-A909-D8E4242A248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42751" y="4334006"/>
            <a:ext cx="3494761" cy="2402910"/>
          </a:xfrm>
          <a:prstGeom prst="rect">
            <a:avLst/>
          </a:prstGeom>
          <a:noFill/>
          <a:ln>
            <a:noFill/>
          </a:ln>
        </p:spPr>
      </p:pic>
    </p:spTree>
    <p:extLst>
      <p:ext uri="{BB962C8B-B14F-4D97-AF65-F5344CB8AC3E}">
        <p14:creationId xmlns:p14="http://schemas.microsoft.com/office/powerpoint/2010/main" val="3474814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C7F0CE-9ED3-497F-89F3-2B7BF590C0E4}"/>
              </a:ext>
            </a:extLst>
          </p:cNvPr>
          <p:cNvSpPr>
            <a:spLocks noGrp="1"/>
          </p:cNvSpPr>
          <p:nvPr>
            <p:ph type="title"/>
          </p:nvPr>
        </p:nvSpPr>
        <p:spPr/>
        <p:txBody>
          <a:bodyPr>
            <a:normAutofit fontScale="90000"/>
          </a:bodyPr>
          <a:lstStyle/>
          <a:p>
            <a:pPr>
              <a:lnSpc>
                <a:spcPct val="107000"/>
              </a:lnSpc>
              <a:spcAft>
                <a:spcPts val="800"/>
              </a:spcAft>
            </a:pPr>
            <a: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Нападение собак</a:t>
            </a:r>
            <a:b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br>
              <a:rPr lang="ru-RU" sz="1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Сохраняйте спокойстви</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е, попытайтесь не кричать, не смотреть в глаза собаке,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не показывать страх или тревогу. </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Убедившись в вашей безопасности, она может потерять к вам интерес.</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Не позволяйте собаке находиться позади вас. </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Если она начинает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кружиться вокруг вас</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что является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признаком надвигающегося нападения</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поворачивайтесь вместе с ней.</a:t>
            </a:r>
            <a:b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Если у вас с собой есть какой-то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предмет</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например, зонт,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поместите его перед собой</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чтобы казаться больше и лучше управлять своим пространством.</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Во всех случаях помните, что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нужно защищать лицо, грудь и горло</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Держите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руки в кулаках</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чтобы защитить пальцы.</a:t>
            </a:r>
            <a:br>
              <a:rPr lang="ru-RU" dirty="0">
                <a:latin typeface="Calibri" panose="020F0502020204030204" pitchFamily="34" charset="0"/>
                <a:ea typeface="Calibri" panose="020F0502020204030204" pitchFamily="34" charset="0"/>
                <a:cs typeface="Times New Roman" panose="02020603050405020304" pitchFamily="18" charset="0"/>
              </a:rPr>
            </a:br>
            <a:r>
              <a:rPr lang="ru-RU" dirty="0">
                <a:latin typeface="Calibri" panose="020F0502020204030204" pitchFamily="34" charset="0"/>
                <a:ea typeface="Calibri" panose="020F0502020204030204" pitchFamily="34" charset="0"/>
                <a:cs typeface="Times New Roman" panose="02020603050405020304" pitchFamily="18" charset="0"/>
              </a:rPr>
              <a:t> </a:t>
            </a:r>
            <a:br>
              <a:rPr lang="ru-RU"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pic>
        <p:nvPicPr>
          <p:cNvPr id="3" name="Рисунок 2" descr="http://zapilili.ru/pics/2/93/3/56b04fa13d.jpg">
            <a:extLst>
              <a:ext uri="{FF2B5EF4-FFF2-40B4-BE49-F238E27FC236}">
                <a16:creationId xmlns:a16="http://schemas.microsoft.com/office/drawing/2014/main" id="{6F71A0CF-019C-4A65-87FF-7F7EC506927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931058" y="3858947"/>
            <a:ext cx="3097712" cy="2389453"/>
          </a:xfrm>
          <a:prstGeom prst="rect">
            <a:avLst/>
          </a:prstGeom>
          <a:noFill/>
          <a:ln>
            <a:noFill/>
          </a:ln>
        </p:spPr>
      </p:pic>
    </p:spTree>
    <p:extLst>
      <p:ext uri="{BB962C8B-B14F-4D97-AF65-F5344CB8AC3E}">
        <p14:creationId xmlns:p14="http://schemas.microsoft.com/office/powerpoint/2010/main" val="1194878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7A4F33-BA08-4577-99A8-E19921D153DA}"/>
              </a:ext>
            </a:extLst>
          </p:cNvPr>
          <p:cNvSpPr>
            <a:spLocks noGrp="1"/>
          </p:cNvSpPr>
          <p:nvPr>
            <p:ph type="title"/>
          </p:nvPr>
        </p:nvSpPr>
        <p:spPr/>
        <p:txBody>
          <a:bodyPr>
            <a:normAutofit fontScale="90000"/>
          </a:bodyPr>
          <a:lstStyle/>
          <a:p>
            <a:pPr>
              <a:lnSpc>
                <a:spcPct val="107000"/>
              </a:lnSpc>
              <a:spcAft>
                <a:spcPts val="800"/>
              </a:spcAft>
            </a:pPr>
            <a: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Что делать, если подавился</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Если вы находитесь в общественном месте, лучше там и оставаться. В этом случае у вас больше шансов, что кто-то придет на помощь.</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Если рядом никого нет, вам придется проделать прием </a:t>
            </a:r>
            <a:r>
              <a:rPr lang="ru-RU" sz="27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Геймлиха</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самому. Это значит, что вам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нужно совершить резкий удар по животу</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(между пупком и реберными дугами)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об твердый предмет</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например стул.</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Цель состоит в том, чтобы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сжать воздух в диафрагме и вытолкнуть объект из горла.</a:t>
            </a:r>
            <a:b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endParaRPr lang="ru-RU" dirty="0">
              <a:solidFill>
                <a:srgbClr val="002060"/>
              </a:solidFill>
            </a:endParaRPr>
          </a:p>
        </p:txBody>
      </p:sp>
      <p:pic>
        <p:nvPicPr>
          <p:cNvPr id="3" name="Рисунок 2" descr="http://zapilili.ru/pics/2/93/3/673e7a8b53.jpg">
            <a:extLst>
              <a:ext uri="{FF2B5EF4-FFF2-40B4-BE49-F238E27FC236}">
                <a16:creationId xmlns:a16="http://schemas.microsoft.com/office/drawing/2014/main" id="{F89F830F-04DB-4919-89F4-844BD7AC01B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0121" y="3761635"/>
            <a:ext cx="3482235" cy="2874723"/>
          </a:xfrm>
          <a:prstGeom prst="rect">
            <a:avLst/>
          </a:prstGeom>
          <a:noFill/>
          <a:ln>
            <a:noFill/>
          </a:ln>
        </p:spPr>
      </p:pic>
    </p:spTree>
    <p:extLst>
      <p:ext uri="{BB962C8B-B14F-4D97-AF65-F5344CB8AC3E}">
        <p14:creationId xmlns:p14="http://schemas.microsoft.com/office/powerpoint/2010/main" val="1505329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1A4B2A-ED5A-4AB4-98BE-5D603BE4D4D9}"/>
              </a:ext>
            </a:extLst>
          </p:cNvPr>
          <p:cNvSpPr>
            <a:spLocks noGrp="1"/>
          </p:cNvSpPr>
          <p:nvPr>
            <p:ph type="title"/>
          </p:nvPr>
        </p:nvSpPr>
        <p:spPr/>
        <p:txBody>
          <a:bodyPr>
            <a:normAutofit fontScale="90000"/>
          </a:bodyPr>
          <a:lstStyle/>
          <a:p>
            <a:pPr>
              <a:lnSpc>
                <a:spcPct val="107000"/>
              </a:lnSpc>
              <a:spcAft>
                <a:spcPts val="800"/>
              </a:spcAft>
            </a:pP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Далее рассмотрим опасные ситуации природного характера…</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Заблудился в лесу: что делать?</a:t>
            </a:r>
            <a:br>
              <a:rPr lang="ru-RU"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br>
              <a:rPr lang="ru-RU" sz="1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Используйте ветки и листья, чтобы вы могли вернуться по пройденному пути.</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Взберитесь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на возвышенность</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чтобы понять, сможете ли вы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сориентироваться.</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Теперь двигайтесь по спуску, пока не найдете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реку</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или другую движущуюся массу воды.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Следуйте в направлении потока</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это обычно приводит к городу или деревне.</a:t>
            </a:r>
            <a:r>
              <a:rPr lang="ru-RU" sz="2400" dirty="0">
                <a:solidFill>
                  <a:srgbClr val="002060"/>
                </a:solidFill>
                <a:latin typeface="Calibri" panose="020F0502020204030204" pitchFamily="34" charset="0"/>
                <a:cs typeface="Calibri" panose="020F0502020204030204" pitchFamily="34" charset="0"/>
              </a:rPr>
              <a:t> Хороший ориентир</a:t>
            </a:r>
            <a:br>
              <a:rPr lang="ru-RU" sz="2400" dirty="0">
                <a:solidFill>
                  <a:srgbClr val="002060"/>
                </a:solidFill>
                <a:latin typeface="Calibri" panose="020F0502020204030204" pitchFamily="34" charset="0"/>
                <a:cs typeface="Calibri" panose="020F0502020204030204" pitchFamily="34" charset="0"/>
              </a:rPr>
            </a:br>
            <a:r>
              <a:rPr lang="ru-RU" sz="2400" dirty="0">
                <a:solidFill>
                  <a:srgbClr val="002060"/>
                </a:solidFill>
                <a:latin typeface="Calibri" panose="020F0502020204030204" pitchFamily="34" charset="0"/>
                <a:cs typeface="Calibri" panose="020F0502020204030204" pitchFamily="34" charset="0"/>
              </a:rPr>
              <a:t>шоссе или железная дорога.</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Если деревня не обнаруживается, продолжайте </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двигаться прямо и ориентируйтесь по солнцу.</a:t>
            </a:r>
            <a:b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2400" b="1" dirty="0">
                <a:latin typeface="Calibri" panose="020F0502020204030204" pitchFamily="34" charset="0"/>
                <a:ea typeface="Calibri" panose="020F0502020204030204" pitchFamily="34" charset="0"/>
                <a:cs typeface="Times New Roman" panose="02020603050405020304" pitchFamily="18" charset="0"/>
              </a:rPr>
            </a:br>
            <a:r>
              <a:rPr lang="ru-RU" sz="2000" dirty="0">
                <a:solidFill>
                  <a:srgbClr val="002060"/>
                </a:solidFill>
                <a:latin typeface="Calibri" panose="020F0502020204030204" pitchFamily="34" charset="0"/>
                <a:cs typeface="Calibri" panose="020F0502020204030204" pitchFamily="34" charset="0"/>
              </a:rPr>
              <a:t>Для ориентирования помните, что муравейник расположен с южной стороны дерева, мох – с северной. Годовые кольца толще на южной стороне.</a:t>
            </a:r>
            <a:endParaRPr lang="ru-RU" sz="2000" b="1" dirty="0">
              <a:solidFill>
                <a:srgbClr val="002060"/>
              </a:solidFill>
              <a:latin typeface="Calibri" panose="020F0502020204030204" pitchFamily="34" charset="0"/>
              <a:cs typeface="Calibri" panose="020F0502020204030204" pitchFamily="34" charset="0"/>
            </a:endParaRPr>
          </a:p>
        </p:txBody>
      </p:sp>
      <p:pic>
        <p:nvPicPr>
          <p:cNvPr id="3" name="Рисунок 2" descr="http://zapilili.ru/pics/2/93/3/5b668319b5.jpg">
            <a:extLst>
              <a:ext uri="{FF2B5EF4-FFF2-40B4-BE49-F238E27FC236}">
                <a16:creationId xmlns:a16="http://schemas.microsoft.com/office/drawing/2014/main" id="{F20DEEFC-E944-463D-B649-4BE957C060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4769" y="2803532"/>
            <a:ext cx="3579644" cy="2465735"/>
          </a:xfrm>
          <a:prstGeom prst="rect">
            <a:avLst/>
          </a:prstGeom>
          <a:noFill/>
          <a:ln>
            <a:noFill/>
          </a:ln>
        </p:spPr>
      </p:pic>
    </p:spTree>
    <p:extLst>
      <p:ext uri="{BB962C8B-B14F-4D97-AF65-F5344CB8AC3E}">
        <p14:creationId xmlns:p14="http://schemas.microsoft.com/office/powerpoint/2010/main" val="736281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A7A8B2-F5C6-4AF0-B171-10627029A709}"/>
              </a:ext>
            </a:extLst>
          </p:cNvPr>
          <p:cNvSpPr>
            <a:spLocks noGrp="1"/>
          </p:cNvSpPr>
          <p:nvPr>
            <p:ph type="title"/>
          </p:nvPr>
        </p:nvSpPr>
        <p:spPr>
          <a:xfrm>
            <a:off x="609600" y="609600"/>
            <a:ext cx="8664402" cy="116114"/>
          </a:xfrm>
        </p:spPr>
        <p:txBody>
          <a:bodyPr>
            <a:normAutofit fontScale="90000"/>
          </a:bodyPr>
          <a:lstStyle/>
          <a:p>
            <a:pPr>
              <a:lnSpc>
                <a:spcPct val="107000"/>
              </a:lnSpc>
              <a:spcAft>
                <a:spcPts val="800"/>
              </a:spcAft>
            </a:pPr>
            <a: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Поведение во время грозы</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Прежде всего не нужно бежать под дерево или навес! Попытайтесь найти низменное место, углубление в земле и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присядьте на корточки.  </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Снимите с себя изделия из металла. Нужно находиться, как можно ниже, но ложиться нельзя, надо чтобы ваше тело как можно меньше касалось земли.</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Нельзя быть во время грозы в воде или находиться возле костра! </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Теперь прикройте уши. Если вы действительно</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оказались посреди грозы, гром может повредить</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барабанные перепонки.</a:t>
            </a:r>
            <a:br>
              <a:rPr lang="ru-RU" sz="2400" dirty="0">
                <a:latin typeface="Calibri" panose="020F0502020204030204" pitchFamily="34" charset="0"/>
                <a:ea typeface="Calibri" panose="020F0502020204030204" pitchFamily="34" charset="0"/>
                <a:cs typeface="Times New Roman" panose="02020603050405020304" pitchFamily="18" charset="0"/>
              </a:rPr>
            </a:br>
            <a:endParaRPr lang="ru-RU" sz="2400" dirty="0"/>
          </a:p>
        </p:txBody>
      </p:sp>
      <p:pic>
        <p:nvPicPr>
          <p:cNvPr id="3" name="Рисунок 2" descr="http://zapilili.ru/pics/2/93/3/8a33f25f41.jpg">
            <a:extLst>
              <a:ext uri="{FF2B5EF4-FFF2-40B4-BE49-F238E27FC236}">
                <a16:creationId xmlns:a16="http://schemas.microsoft.com/office/drawing/2014/main" id="{E3954E2B-1F38-46CE-B227-484FA8B4566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58118" y="3846286"/>
            <a:ext cx="4079140" cy="2669533"/>
          </a:xfrm>
          <a:prstGeom prst="rect">
            <a:avLst/>
          </a:prstGeom>
          <a:noFill/>
          <a:ln>
            <a:noFill/>
          </a:ln>
        </p:spPr>
      </p:pic>
    </p:spTree>
    <p:extLst>
      <p:ext uri="{BB962C8B-B14F-4D97-AF65-F5344CB8AC3E}">
        <p14:creationId xmlns:p14="http://schemas.microsoft.com/office/powerpoint/2010/main" val="1321882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F8D0FE-FAE7-4F66-8646-469228A9F1BA}"/>
              </a:ext>
            </a:extLst>
          </p:cNvPr>
          <p:cNvSpPr>
            <a:spLocks noGrp="1"/>
          </p:cNvSpPr>
          <p:nvPr>
            <p:ph type="title"/>
          </p:nvPr>
        </p:nvSpPr>
        <p:spPr>
          <a:xfrm>
            <a:off x="764088" y="609600"/>
            <a:ext cx="8509914" cy="1320800"/>
          </a:xfrm>
        </p:spPr>
        <p:txBody>
          <a:bodyPr>
            <a:normAutofit fontScale="90000"/>
          </a:bodyPr>
          <a:lstStyle/>
          <a:p>
            <a:pPr>
              <a:lnSpc>
                <a:spcPct val="107000"/>
              </a:lnSpc>
              <a:spcAft>
                <a:spcPts val="800"/>
              </a:spcAft>
            </a:pPr>
            <a: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Машина упала в реку</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Если вы случайно заехали в какой-то водоем, у вас есть примерно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90 секунд</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прежде чем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кабину полностью зальет </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водой. </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К сожалению, при погружении нижнего края двери, открыть ее становиться невозможным, поэтому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нужно открыть окно </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и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отстегнуть ремни </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безопасности. </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Если вы не можете открыть окна, попытаетесь</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выбить их ногами.</a:t>
            </a:r>
            <a:br>
              <a:rPr lang="ru-RU"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pic>
        <p:nvPicPr>
          <p:cNvPr id="3" name="Рисунок 2" descr="http://zapilili.ru/pics/2/93/3/91f574d4fa.jpg">
            <a:extLst>
              <a:ext uri="{FF2B5EF4-FFF2-40B4-BE49-F238E27FC236}">
                <a16:creationId xmlns:a16="http://schemas.microsoft.com/office/drawing/2014/main" id="{5E9EB9AB-CA56-49B9-9619-56DD028575F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8872" y="3576551"/>
            <a:ext cx="3659993" cy="2962035"/>
          </a:xfrm>
          <a:prstGeom prst="rect">
            <a:avLst/>
          </a:prstGeom>
          <a:noFill/>
          <a:ln>
            <a:noFill/>
          </a:ln>
        </p:spPr>
      </p:pic>
    </p:spTree>
    <p:extLst>
      <p:ext uri="{BB962C8B-B14F-4D97-AF65-F5344CB8AC3E}">
        <p14:creationId xmlns:p14="http://schemas.microsoft.com/office/powerpoint/2010/main" val="179995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654D6A-5E07-4402-9ED7-DF0A4AA50629}"/>
              </a:ext>
            </a:extLst>
          </p:cNvPr>
          <p:cNvSpPr>
            <a:spLocks noGrp="1"/>
          </p:cNvSpPr>
          <p:nvPr>
            <p:ph type="title"/>
          </p:nvPr>
        </p:nvSpPr>
        <p:spPr>
          <a:xfrm>
            <a:off x="1227551" y="1028526"/>
            <a:ext cx="6112701" cy="4370192"/>
          </a:xfrm>
        </p:spPr>
        <p:txBody>
          <a:bodyPr>
            <a:normAutofit fontScale="90000"/>
          </a:bodyPr>
          <a:lstStyle/>
          <a:p>
            <a:pPr>
              <a:lnSpc>
                <a:spcPct val="107000"/>
              </a:lnSpc>
              <a:spcAft>
                <a:spcPts val="800"/>
              </a:spcAft>
            </a:pPr>
            <a:r>
              <a:rPr lang="ru-RU"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Вы провалились под лед</a:t>
            </a:r>
            <a:br>
              <a:rPr lang="ru-RU" sz="2700"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br>
              <a:rPr lang="ru-RU" sz="1000"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Выбирайтесь</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в том же направлении,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откуда вы пришли</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так как вы знаете, что там лед смог вас выдержать.</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Если рядом нет никого, кто мог бы вам помочь, вам придется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использовать свои предплечья, чтобы вытолкнуть себя</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Обопритесь широко расставленными руками о край льдины и подтянитесь, вытаскивая по очереди туловище и ноги.</a:t>
            </a:r>
            <a:br>
              <a:rPr lang="ru-RU"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pic>
        <p:nvPicPr>
          <p:cNvPr id="3" name="Рисунок 2" descr="http://zapilili.ru/pics/2/93/3/10506d3c75.jpg">
            <a:extLst>
              <a:ext uri="{FF2B5EF4-FFF2-40B4-BE49-F238E27FC236}">
                <a16:creationId xmlns:a16="http://schemas.microsoft.com/office/drawing/2014/main" id="{1BC09360-14F4-4B41-82BB-D4BFA5A1BF6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791189" y="1479462"/>
            <a:ext cx="4121063" cy="4370192"/>
          </a:xfrm>
          <a:prstGeom prst="rect">
            <a:avLst/>
          </a:prstGeom>
          <a:noFill/>
          <a:ln>
            <a:noFill/>
          </a:ln>
        </p:spPr>
      </p:pic>
    </p:spTree>
    <p:extLst>
      <p:ext uri="{BB962C8B-B14F-4D97-AF65-F5344CB8AC3E}">
        <p14:creationId xmlns:p14="http://schemas.microsoft.com/office/powerpoint/2010/main" val="2659918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1166F2-613D-4876-B571-DCD33E8CD3FB}"/>
              </a:ext>
            </a:extLst>
          </p:cNvPr>
          <p:cNvSpPr>
            <a:spLocks noGrp="1"/>
          </p:cNvSpPr>
          <p:nvPr>
            <p:ph type="title"/>
          </p:nvPr>
        </p:nvSpPr>
        <p:spPr>
          <a:xfrm>
            <a:off x="308746" y="-1164921"/>
            <a:ext cx="9724602" cy="6864263"/>
          </a:xfrm>
        </p:spPr>
        <p:txBody>
          <a:bodyPr>
            <a:normAutofit fontScale="90000"/>
          </a:bodyPr>
          <a:lstStyle/>
          <a:p>
            <a:pPr>
              <a:lnSpc>
                <a:spcPct val="107000"/>
              </a:lnSpc>
              <a:spcAft>
                <a:spcPts val="800"/>
              </a:spcAft>
            </a:pP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Падение с горного склона</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Не старайтесь дотянуться до какой-то опоры, это вам не поможет. </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Прижмите подбородок к груди </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и постарайтесь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использовать свои </a:t>
            </a:r>
            <a:b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ноги в качестве тормозов.</a:t>
            </a:r>
            <a:br>
              <a:rPr lang="ru-RU" sz="2400" b="1" dirty="0">
                <a:latin typeface="Calibri" panose="020F0502020204030204" pitchFamily="34" charset="0"/>
                <a:ea typeface="Calibri" panose="020F0502020204030204" pitchFamily="34" charset="0"/>
                <a:cs typeface="Times New Roman" panose="02020603050405020304" pitchFamily="18" charset="0"/>
              </a:rPr>
            </a:br>
            <a:br>
              <a:rPr lang="ru-RU" sz="1000" b="1" dirty="0">
                <a:latin typeface="Calibri" panose="020F0502020204030204" pitchFamily="34" charset="0"/>
                <a:ea typeface="Calibri" panose="020F0502020204030204" pitchFamily="34" charset="0"/>
                <a:cs typeface="Times New Roman" panose="02020603050405020304" pitchFamily="18" charset="0"/>
              </a:rPr>
            </a:br>
            <a: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Падение с высоты</a:t>
            </a:r>
            <a:b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br>
              <a:rPr lang="ru-RU" sz="1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Как бы ни была безнадежна эта ситуация, были случаи, когда люди выживали. </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Есть несколько факторов, которые повышают ваши шансы.</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Во-первых, </a:t>
            </a:r>
            <a:r>
              <a:rPr lang="ru-RU" sz="2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примите положение прогнувшись </a:t>
            </a: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(известный в парашютизме</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термин). По сути, нужно вытянуться как можно сильнее, </a:t>
            </a:r>
            <a:r>
              <a:rPr lang="ru-RU" sz="2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чтобы создать сопротивление</a:t>
            </a: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Во-вторых, </a:t>
            </a:r>
            <a:r>
              <a:rPr lang="ru-RU" sz="2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наметьте приземление</a:t>
            </a: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избегая бетонной поверхности (в идеале приземлиться в воду). Можно попробовать передвинуться вправо, например, </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опустив правое плечо и наоборот.</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Расслабьтесь, согните колени, ступнями вперед и попытайтесь перекатиться. </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Так, по крайней мере, вы увеличите свои шансы на счастливый конец.</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pic>
        <p:nvPicPr>
          <p:cNvPr id="4" name="Рисунок 3" descr="http://zapilili.ru/pics/2/93/3/cb7d27524e.jpg">
            <a:extLst>
              <a:ext uri="{FF2B5EF4-FFF2-40B4-BE49-F238E27FC236}">
                <a16:creationId xmlns:a16="http://schemas.microsoft.com/office/drawing/2014/main" id="{760F553F-DBFE-4A98-BB09-0DF6F6A79B4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92455" y="3845491"/>
            <a:ext cx="2590800" cy="1741118"/>
          </a:xfrm>
          <a:prstGeom prst="rect">
            <a:avLst/>
          </a:prstGeom>
          <a:noFill/>
          <a:ln>
            <a:noFill/>
          </a:ln>
        </p:spPr>
      </p:pic>
      <p:pic>
        <p:nvPicPr>
          <p:cNvPr id="5" name="Рисунок 4" descr="http://zapilili.ru/pics/2/93/3/cfdf0aa78a.jpg">
            <a:extLst>
              <a:ext uri="{FF2B5EF4-FFF2-40B4-BE49-F238E27FC236}">
                <a16:creationId xmlns:a16="http://schemas.microsoft.com/office/drawing/2014/main" id="{11E9A6EB-FAA8-417B-A971-6FBDEFB2478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2455" y="801143"/>
            <a:ext cx="2590800" cy="1741117"/>
          </a:xfrm>
          <a:prstGeom prst="rect">
            <a:avLst/>
          </a:prstGeom>
          <a:noFill/>
          <a:ln>
            <a:noFill/>
          </a:ln>
        </p:spPr>
      </p:pic>
    </p:spTree>
    <p:extLst>
      <p:ext uri="{BB962C8B-B14F-4D97-AF65-F5344CB8AC3E}">
        <p14:creationId xmlns:p14="http://schemas.microsoft.com/office/powerpoint/2010/main" val="3455380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9F8E7E-DD00-4512-B242-F0D149F0AB7A}"/>
              </a:ext>
            </a:extLst>
          </p:cNvPr>
          <p:cNvSpPr>
            <a:spLocks noGrp="1"/>
          </p:cNvSpPr>
          <p:nvPr>
            <p:ph type="title"/>
          </p:nvPr>
        </p:nvSpPr>
        <p:spPr>
          <a:xfrm>
            <a:off x="530087" y="609599"/>
            <a:ext cx="9435549" cy="5830958"/>
          </a:xfrm>
        </p:spPr>
        <p:txBody>
          <a:bodyPr>
            <a:normAutofit/>
          </a:bodyPr>
          <a:lstStyle/>
          <a:p>
            <a:r>
              <a:rPr lang="ru-RU" sz="2800" b="1" dirty="0">
                <a:solidFill>
                  <a:srgbClr val="C00000"/>
                </a:solidFill>
                <a:latin typeface="Calibri" panose="020F0502020204030204" pitchFamily="34" charset="0"/>
                <a:cs typeface="Calibri" panose="020F0502020204030204" pitchFamily="34" charset="0"/>
              </a:rPr>
              <a:t>Цель методического пособия</a:t>
            </a:r>
            <a:br>
              <a:rPr lang="ru-RU" sz="2800" b="1" dirty="0">
                <a:solidFill>
                  <a:srgbClr val="002060"/>
                </a:solidFill>
                <a:latin typeface="Calibri" panose="020F0502020204030204" pitchFamily="34" charset="0"/>
                <a:cs typeface="Calibri" panose="020F0502020204030204" pitchFamily="34" charset="0"/>
              </a:rPr>
            </a:br>
            <a:br>
              <a:rPr lang="ru-RU" sz="2400" b="1" dirty="0">
                <a:solidFill>
                  <a:srgbClr val="002060"/>
                </a:solidFill>
                <a:latin typeface="Calibri" panose="020F0502020204030204" pitchFamily="34" charset="0"/>
                <a:cs typeface="Calibri" panose="020F0502020204030204" pitchFamily="34" charset="0"/>
              </a:rPr>
            </a:br>
            <a:r>
              <a:rPr lang="ru-RU" sz="2400" dirty="0">
                <a:solidFill>
                  <a:srgbClr val="002060"/>
                </a:solidFill>
                <a:latin typeface="Calibri" panose="020F0502020204030204" pitchFamily="34" charset="0"/>
                <a:cs typeface="Calibri" panose="020F0502020204030204" pitchFamily="34" charset="0"/>
              </a:rPr>
              <a:t>Сегодня мы живем в очень  сложное время. И каждый педагог должен обратить особое внимание обучающихся на безопасность. В профессиях сферы обслуживания,  категории человек-человек, учащиеся обучаются правилам общения и взаимодействия, но бывают  ситуации сложные, чрезвычайные и даже опасные. Педагог обязан информировать и научить обучающихся правильно реагировать в различных чрезвычайных ситуациях, рассказать о правилах безопасное поведение в опасных ситуациях…</a:t>
            </a:r>
            <a:br>
              <a:rPr lang="ru-RU" sz="2400" dirty="0">
                <a:solidFill>
                  <a:srgbClr val="002060"/>
                </a:solidFill>
                <a:latin typeface="Calibri" panose="020F0502020204030204" pitchFamily="34" charset="0"/>
                <a:cs typeface="Calibri" panose="020F0502020204030204" pitchFamily="34" charset="0"/>
              </a:rPr>
            </a:br>
            <a:br>
              <a:rPr lang="ru-RU" sz="2400" dirty="0">
                <a:solidFill>
                  <a:srgbClr val="002060"/>
                </a:solidFill>
                <a:latin typeface="Calibri" panose="020F0502020204030204" pitchFamily="34" charset="0"/>
                <a:cs typeface="Calibri" panose="020F0502020204030204" pitchFamily="34" charset="0"/>
              </a:rPr>
            </a:br>
            <a:r>
              <a:rPr lang="ru-RU" sz="2400" dirty="0">
                <a:solidFill>
                  <a:srgbClr val="002060"/>
                </a:solidFill>
                <a:latin typeface="Calibri" panose="020F0502020204030204" pitchFamily="34" charset="0"/>
                <a:cs typeface="Calibri" panose="020F0502020204030204" pitchFamily="34" charset="0"/>
              </a:rPr>
              <a:t>Предупрежденный – защищен!</a:t>
            </a:r>
          </a:p>
        </p:txBody>
      </p:sp>
    </p:spTree>
    <p:extLst>
      <p:ext uri="{BB962C8B-B14F-4D97-AF65-F5344CB8AC3E}">
        <p14:creationId xmlns:p14="http://schemas.microsoft.com/office/powerpoint/2010/main" val="1800042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C487E0-9599-4919-BE95-BA235AEC76A3}"/>
              </a:ext>
            </a:extLst>
          </p:cNvPr>
          <p:cNvSpPr>
            <a:spLocks noGrp="1"/>
          </p:cNvSpPr>
          <p:nvPr>
            <p:ph type="title"/>
          </p:nvPr>
        </p:nvSpPr>
        <p:spPr>
          <a:xfrm>
            <a:off x="663880" y="350730"/>
            <a:ext cx="8154444" cy="926926"/>
          </a:xfrm>
        </p:spPr>
        <p:txBody>
          <a:bodyPr>
            <a:normAutofit fontScale="90000"/>
          </a:bodyPr>
          <a:lstStyle/>
          <a:p>
            <a:pPr>
              <a:lnSpc>
                <a:spcPct val="107000"/>
              </a:lnSpc>
              <a:spcAft>
                <a:spcPts val="800"/>
              </a:spcAft>
            </a:pPr>
            <a: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Судорога в ноге: что делать</a:t>
            </a:r>
            <a:b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br>
              <a:rPr lang="ru-RU" sz="1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Судорога в воде может быть очень опасной. Первое, что нужно сделать – это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перевернуться и плыть на спине, чтобы вода не попала в легкие</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Затем растяните место, где возникла судорога, например,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потянув стопу на себя</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или подождите, пока она не пройдет.</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Нога увязла в водорослях</a:t>
            </a:r>
            <a:b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br>
              <a:rPr lang="ru-RU" sz="1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Если это возможно,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плывите на спине</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как и в случае с судорогой. Если ваша голова находится под водой, постарайтесь не паниковать и сохраняйте кислород.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С помощью руки спустите водоросли с ноги</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пока не освободитесь.</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Не пытайся активно двигаться</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так как это может ухудшить ваше положение.</a:t>
            </a:r>
            <a:br>
              <a:rPr lang="ru-RU"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pic>
        <p:nvPicPr>
          <p:cNvPr id="3" name="Рисунок 2" descr="http://zapilili.ru/pics/2/93/3/e99439a6da.jpg">
            <a:extLst>
              <a:ext uri="{FF2B5EF4-FFF2-40B4-BE49-F238E27FC236}">
                <a16:creationId xmlns:a16="http://schemas.microsoft.com/office/drawing/2014/main" id="{9FEE462F-7F3C-4B0C-A3F2-28D2C1DC4B6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851347" y="4308627"/>
            <a:ext cx="2929890" cy="1647825"/>
          </a:xfrm>
          <a:prstGeom prst="rect">
            <a:avLst/>
          </a:prstGeom>
          <a:noFill/>
          <a:ln>
            <a:noFill/>
          </a:ln>
        </p:spPr>
      </p:pic>
      <p:pic>
        <p:nvPicPr>
          <p:cNvPr id="4" name="Рисунок 3">
            <a:extLst>
              <a:ext uri="{FF2B5EF4-FFF2-40B4-BE49-F238E27FC236}">
                <a16:creationId xmlns:a16="http://schemas.microsoft.com/office/drawing/2014/main" id="{B42D257B-3FFC-40F1-966B-C12139B4424A}"/>
              </a:ext>
            </a:extLst>
          </p:cNvPr>
          <p:cNvPicPr>
            <a:picLocks noChangeAspect="1"/>
          </p:cNvPicPr>
          <p:nvPr/>
        </p:nvPicPr>
        <p:blipFill>
          <a:blip r:embed="rId3"/>
          <a:stretch>
            <a:fillRect/>
          </a:stretch>
        </p:blipFill>
        <p:spPr>
          <a:xfrm>
            <a:off x="8818324" y="1277655"/>
            <a:ext cx="2962913" cy="1737511"/>
          </a:xfrm>
          <a:prstGeom prst="rect">
            <a:avLst/>
          </a:prstGeom>
        </p:spPr>
      </p:pic>
    </p:spTree>
    <p:extLst>
      <p:ext uri="{BB962C8B-B14F-4D97-AF65-F5344CB8AC3E}">
        <p14:creationId xmlns:p14="http://schemas.microsoft.com/office/powerpoint/2010/main" val="3118154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4662D6-24C7-4732-8806-FEFF6B629CA6}"/>
              </a:ext>
            </a:extLst>
          </p:cNvPr>
          <p:cNvSpPr>
            <a:spLocks noGrp="1"/>
          </p:cNvSpPr>
          <p:nvPr>
            <p:ph type="title"/>
          </p:nvPr>
        </p:nvSpPr>
        <p:spPr/>
        <p:txBody>
          <a:bodyPr>
            <a:normAutofit fontScale="90000"/>
          </a:bodyPr>
          <a:lstStyle/>
          <a:p>
            <a:pPr>
              <a:lnSpc>
                <a:spcPct val="107000"/>
              </a:lnSpc>
              <a:spcAft>
                <a:spcPts val="800"/>
              </a:spcAft>
            </a:pP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4" name="Прямоугольник 3">
            <a:extLst>
              <a:ext uri="{FF2B5EF4-FFF2-40B4-BE49-F238E27FC236}">
                <a16:creationId xmlns:a16="http://schemas.microsoft.com/office/drawing/2014/main" id="{AE426610-3855-4F13-9CD8-87C471E02B8B}"/>
              </a:ext>
            </a:extLst>
          </p:cNvPr>
          <p:cNvSpPr/>
          <p:nvPr/>
        </p:nvSpPr>
        <p:spPr>
          <a:xfrm>
            <a:off x="450937" y="450938"/>
            <a:ext cx="9407047" cy="4890121"/>
          </a:xfrm>
          <a:prstGeom prst="rect">
            <a:avLst/>
          </a:prstGeom>
        </p:spPr>
        <p:txBody>
          <a:bodyPr wrap="square">
            <a:spAutoFit/>
          </a:bodyPr>
          <a:lstStyle/>
          <a:p>
            <a:pPr>
              <a:lnSpc>
                <a:spcPct val="107000"/>
              </a:lnSpc>
              <a:spcAft>
                <a:spcPts val="800"/>
              </a:spcAft>
            </a:pPr>
            <a:r>
              <a:rPr lang="ru-RU"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Большая волна</a:t>
            </a:r>
            <a:endParaRPr lang="ru-RU" sz="28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Самые смертельно опасные места для плавания!</a:t>
            </a:r>
          </a:p>
          <a:p>
            <a:pPr lvl="0">
              <a:lnSpc>
                <a:spcPct val="107000"/>
              </a:lnSpc>
              <a:spcAft>
                <a:spcPts val="800"/>
              </a:spcAft>
            </a:pP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Лучше всего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попытаться переплыть волну</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пока она не разбилась. Если это невозможно,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нужно вытянуть руки и ноги, чтобы распределить удар </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и удержать себя от глубокого погружения в воду.</a:t>
            </a:r>
          </a:p>
          <a:p>
            <a:pPr>
              <a:lnSpc>
                <a:spcPct val="107000"/>
              </a:lnSpc>
              <a:spcAft>
                <a:spcPts val="800"/>
              </a:spcAft>
            </a:pPr>
            <a:endPar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Сделайте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глубокий вдох </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и подождите, пока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волнение не утихнет</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Вас будет бросать из стороны в строну, но попробуйте сохранять ориентировку и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не паникуйте</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Постарайтесь вернуться на поверхность как можно быстрее, дышите и попытайтесь  пересмотреть ситуацию, так как можете снова в нее попасть.</a:t>
            </a:r>
            <a:endParaRPr lang="ru-RU"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descr="http://zapilili.ru/pics/2/93/3/08ca6d5752.jpg">
            <a:extLst>
              <a:ext uri="{FF2B5EF4-FFF2-40B4-BE49-F238E27FC236}">
                <a16:creationId xmlns:a16="http://schemas.microsoft.com/office/drawing/2014/main" id="{42F1EE6F-E9ED-40B4-87F2-407E6452949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90666" y="4220540"/>
            <a:ext cx="3196741" cy="2403831"/>
          </a:xfrm>
          <a:prstGeom prst="rect">
            <a:avLst/>
          </a:prstGeom>
          <a:noFill/>
          <a:ln>
            <a:noFill/>
          </a:ln>
        </p:spPr>
      </p:pic>
    </p:spTree>
    <p:extLst>
      <p:ext uri="{BB962C8B-B14F-4D97-AF65-F5344CB8AC3E}">
        <p14:creationId xmlns:p14="http://schemas.microsoft.com/office/powerpoint/2010/main" val="2018107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074C6A-0BDC-4B60-9387-1205BB04BE3B}"/>
              </a:ext>
            </a:extLst>
          </p:cNvPr>
          <p:cNvSpPr>
            <a:spLocks noGrp="1"/>
          </p:cNvSpPr>
          <p:nvPr>
            <p:ph type="title"/>
          </p:nvPr>
        </p:nvSpPr>
        <p:spPr/>
        <p:txBody>
          <a:bodyPr>
            <a:normAutofit fontScale="90000"/>
          </a:bodyPr>
          <a:lstStyle/>
          <a:p>
            <a:pPr>
              <a:lnSpc>
                <a:spcPct val="107000"/>
              </a:lnSpc>
              <a:spcAft>
                <a:spcPts val="800"/>
              </a:spcAft>
            </a:pPr>
            <a: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Укус медузы</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Постарайтесь быстрее добраться до берега и распределите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песок на остатки щупальцев </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медузы.</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Не трите это место, так как это может привести к дальнейшему выпусканию токсинов в кожу.</a:t>
            </a:r>
            <a:br>
              <a:rPr lang="ru-RU" dirty="0">
                <a:solidFill>
                  <a:srgbClr val="5FCBEF"/>
                </a:solidFill>
                <a:latin typeface="Calibri" panose="020F0502020204030204" pitchFamily="34" charset="0"/>
                <a:ea typeface="Calibri" panose="020F0502020204030204" pitchFamily="34" charset="0"/>
                <a:cs typeface="Times New Roman" panose="02020603050405020304" pitchFamily="18" charset="0"/>
              </a:rPr>
            </a:br>
            <a:br>
              <a:rPr lang="ru-RU" sz="1000" dirty="0">
                <a:solidFill>
                  <a:srgbClr val="5FCBEF"/>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Как только они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высохли</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воспользуйтесь предметом, типа кредитной карты, чтобы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счистить их одним движением</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Горячая вода – лучшее средство при лечении</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укусов медузы!</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endParaRPr lang="ru-RU" dirty="0"/>
          </a:p>
        </p:txBody>
      </p:sp>
      <p:pic>
        <p:nvPicPr>
          <p:cNvPr id="3" name="Рисунок 2" descr="http://zapilili.ru/pics/2/93/3/7df1376a87.jpg">
            <a:extLst>
              <a:ext uri="{FF2B5EF4-FFF2-40B4-BE49-F238E27FC236}">
                <a16:creationId xmlns:a16="http://schemas.microsoft.com/office/drawing/2014/main" id="{714D288E-4AB4-4445-B19C-350737A2B49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766137" y="3933173"/>
            <a:ext cx="4031356" cy="2528169"/>
          </a:xfrm>
          <a:prstGeom prst="rect">
            <a:avLst/>
          </a:prstGeom>
          <a:noFill/>
          <a:ln>
            <a:noFill/>
          </a:ln>
        </p:spPr>
      </p:pic>
    </p:spTree>
    <p:extLst>
      <p:ext uri="{BB962C8B-B14F-4D97-AF65-F5344CB8AC3E}">
        <p14:creationId xmlns:p14="http://schemas.microsoft.com/office/powerpoint/2010/main" val="3414847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DD3DD4-FA2C-4ADD-8657-A0FA89FBB08C}"/>
              </a:ext>
            </a:extLst>
          </p:cNvPr>
          <p:cNvSpPr>
            <a:spLocks noGrp="1"/>
          </p:cNvSpPr>
          <p:nvPr>
            <p:ph type="title"/>
          </p:nvPr>
        </p:nvSpPr>
        <p:spPr/>
        <p:txBody>
          <a:bodyPr>
            <a:normAutofit fontScale="90000"/>
          </a:bodyPr>
          <a:lstStyle/>
          <a:p>
            <a:pPr>
              <a:lnSpc>
                <a:spcPct val="107000"/>
              </a:lnSpc>
              <a:spcAft>
                <a:spcPts val="800"/>
              </a:spcAft>
            </a:pPr>
            <a: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Снежная лавина</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Не пытайтесь ее перегнать!</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Лавина будет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быстрее вас</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даже если вы на лыжах. У вас гораздо больше шансов, если вы будете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двигаться горизонтально от нее.</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Если это невозможно, закройте рот и поместите руки перед лицом, чтобы создать воздушный карман, который понадобиться вам, когда упадет снег.</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Не пытайтесь кричать</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так как это расходует нужный вам кислород.</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И наконец, можете помочиться, чтобы поисковые собаки</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легче вас нашли.</a:t>
            </a:r>
            <a:br>
              <a:rPr lang="ru-RU"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pic>
        <p:nvPicPr>
          <p:cNvPr id="4" name="Рисунок 3" descr="http://zapilili.ru/pics/2/93/3/256cb9d02a.jpg">
            <a:extLst>
              <a:ext uri="{FF2B5EF4-FFF2-40B4-BE49-F238E27FC236}">
                <a16:creationId xmlns:a16="http://schemas.microsoft.com/office/drawing/2014/main" id="{0B0B3024-8C65-4570-853B-A2A42BC0308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5852" y="3343652"/>
            <a:ext cx="3637548" cy="3167898"/>
          </a:xfrm>
          <a:prstGeom prst="rect">
            <a:avLst/>
          </a:prstGeom>
          <a:noFill/>
          <a:ln>
            <a:noFill/>
          </a:ln>
        </p:spPr>
      </p:pic>
    </p:spTree>
    <p:extLst>
      <p:ext uri="{BB962C8B-B14F-4D97-AF65-F5344CB8AC3E}">
        <p14:creationId xmlns:p14="http://schemas.microsoft.com/office/powerpoint/2010/main" val="4265250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9590F5-06CC-4F83-AF83-7CA531C922DC}"/>
              </a:ext>
            </a:extLst>
          </p:cNvPr>
          <p:cNvSpPr>
            <a:spLocks noGrp="1"/>
          </p:cNvSpPr>
          <p:nvPr>
            <p:ph type="title"/>
          </p:nvPr>
        </p:nvSpPr>
        <p:spPr/>
        <p:txBody>
          <a:bodyPr>
            <a:noAutofit/>
          </a:bodyPr>
          <a:lstStyle/>
          <a:p>
            <a:pPr>
              <a:lnSpc>
                <a:spcPct val="107000"/>
              </a:lnSpc>
              <a:spcAft>
                <a:spcPts val="800"/>
              </a:spcAft>
            </a:pP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Торнадо</a:t>
            </a:r>
            <a:br>
              <a:rPr lang="ru-RU"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br>
              <a:rPr lang="ru-RU" sz="1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Самое главное в этой ситуации –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найти укрытие</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Если вы не можете его найти, попытайтесь определить направление смерча.</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Выбирайтесь из машины и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бегите в обратном направлении</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Смерч может двигаться со скоростью до 100 км в час, поэтому стоит поторопиться. Если ничего не помогает</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ложитесь на землю, прикройте голову и держитесь.</a:t>
            </a:r>
            <a:b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endParaRPr lang="ru-RU" sz="2400" b="1" dirty="0">
              <a:solidFill>
                <a:srgbClr val="002060"/>
              </a:solidFill>
            </a:endParaRPr>
          </a:p>
        </p:txBody>
      </p:sp>
      <p:pic>
        <p:nvPicPr>
          <p:cNvPr id="3" name="Рисунок 2" descr="http://zapilili.ru/pics/2/93/3/9f94d0160a.jpg">
            <a:extLst>
              <a:ext uri="{FF2B5EF4-FFF2-40B4-BE49-F238E27FC236}">
                <a16:creationId xmlns:a16="http://schemas.microsoft.com/office/drawing/2014/main" id="{EA76617A-10F7-4D07-BFB0-F8B48A9CFA9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841294" y="4221272"/>
            <a:ext cx="3959490" cy="2274888"/>
          </a:xfrm>
          <a:prstGeom prst="rect">
            <a:avLst/>
          </a:prstGeom>
          <a:noFill/>
          <a:ln>
            <a:noFill/>
          </a:ln>
        </p:spPr>
      </p:pic>
    </p:spTree>
    <p:extLst>
      <p:ext uri="{BB962C8B-B14F-4D97-AF65-F5344CB8AC3E}">
        <p14:creationId xmlns:p14="http://schemas.microsoft.com/office/powerpoint/2010/main" val="455189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82E029-4635-4364-8B3C-D6F0FF30F859}"/>
              </a:ext>
            </a:extLst>
          </p:cNvPr>
          <p:cNvSpPr>
            <a:spLocks noGrp="1"/>
          </p:cNvSpPr>
          <p:nvPr>
            <p:ph type="title"/>
          </p:nvPr>
        </p:nvSpPr>
        <p:spPr>
          <a:xfrm>
            <a:off x="677334" y="609600"/>
            <a:ext cx="10397066" cy="1320800"/>
          </a:xfrm>
        </p:spPr>
        <p:txBody>
          <a:bodyPr>
            <a:noAutofit/>
          </a:bodyPr>
          <a:lstStyle/>
          <a:p>
            <a:r>
              <a:rPr lang="ru-RU" sz="2000" dirty="0">
                <a:solidFill>
                  <a:srgbClr val="002060"/>
                </a:solidFill>
                <a:latin typeface="Calibri" panose="020F0502020204030204" pitchFamily="34" charset="0"/>
                <a:cs typeface="Calibri" panose="020F0502020204030204" pitchFamily="34" charset="0"/>
              </a:rPr>
              <a:t>В повседневной жизни мы все чаще и чаще  сталкиваемся с опасными ситуациями, но предупрежденный – вооружен!</a:t>
            </a:r>
            <a:br>
              <a:rPr lang="ru-RU" sz="2000" dirty="0">
                <a:solidFill>
                  <a:srgbClr val="002060"/>
                </a:solidFill>
                <a:latin typeface="Calibri" panose="020F0502020204030204" pitchFamily="34" charset="0"/>
                <a:cs typeface="Calibri" panose="020F0502020204030204" pitchFamily="34" charset="0"/>
              </a:rPr>
            </a:br>
            <a:br>
              <a:rPr lang="ru-RU" sz="1000" dirty="0">
                <a:solidFill>
                  <a:srgbClr val="002060"/>
                </a:solidFill>
                <a:latin typeface="Calibri" panose="020F0502020204030204" pitchFamily="34" charset="0"/>
                <a:cs typeface="Calibri" panose="020F0502020204030204" pitchFamily="34" charset="0"/>
              </a:rPr>
            </a:br>
            <a:r>
              <a:rPr lang="ru-RU" sz="2000" b="1" dirty="0">
                <a:solidFill>
                  <a:srgbClr val="002060"/>
                </a:solidFill>
                <a:latin typeface="Calibri" panose="020F0502020204030204" pitchFamily="34" charset="0"/>
                <a:cs typeface="Calibri" panose="020F0502020204030204" pitchFamily="34" charset="0"/>
              </a:rPr>
              <a:t>Существуют общие правила безопасного поведения в таких  опасных ситуациях:</a:t>
            </a:r>
            <a:br>
              <a:rPr lang="ru-RU" sz="2000" b="1" dirty="0">
                <a:solidFill>
                  <a:srgbClr val="002060"/>
                </a:solidFill>
                <a:latin typeface="Calibri" panose="020F0502020204030204" pitchFamily="34" charset="0"/>
                <a:cs typeface="Calibri" panose="020F0502020204030204" pitchFamily="34" charset="0"/>
              </a:rPr>
            </a:br>
            <a:r>
              <a:rPr lang="ru-RU" sz="2000" dirty="0">
                <a:solidFill>
                  <a:srgbClr val="002060"/>
                </a:solidFill>
                <a:latin typeface="Calibri" panose="020F0502020204030204" pitchFamily="34" charset="0"/>
                <a:cs typeface="Calibri" panose="020F0502020204030204" pitchFamily="34" charset="0"/>
              </a:rPr>
              <a:t>1. всегда будьте начеку и умейте распознавать источники опасности, чтобы не быть застигнутым врасплох;</a:t>
            </a:r>
            <a:br>
              <a:rPr lang="ru-RU" sz="2000" dirty="0">
                <a:solidFill>
                  <a:srgbClr val="002060"/>
                </a:solidFill>
                <a:latin typeface="Calibri" panose="020F0502020204030204" pitchFamily="34" charset="0"/>
                <a:cs typeface="Calibri" panose="020F0502020204030204" pitchFamily="34" charset="0"/>
              </a:rPr>
            </a:br>
            <a:r>
              <a:rPr lang="ru-RU" sz="2000" dirty="0">
                <a:solidFill>
                  <a:srgbClr val="002060"/>
                </a:solidFill>
                <a:latin typeface="Calibri" panose="020F0502020204030204" pitchFamily="34" charset="0"/>
                <a:cs typeface="Calibri" panose="020F0502020204030204" pitchFamily="34" charset="0"/>
              </a:rPr>
              <a:t>2. старайтесь всегда находиться в хорошей физической форме и психологически будьте готовы к возможной опасной ситуации;</a:t>
            </a:r>
            <a:br>
              <a:rPr lang="ru-RU" sz="2000" dirty="0">
                <a:solidFill>
                  <a:srgbClr val="002060"/>
                </a:solidFill>
                <a:latin typeface="Calibri" panose="020F0502020204030204" pitchFamily="34" charset="0"/>
                <a:cs typeface="Calibri" panose="020F0502020204030204" pitchFamily="34" charset="0"/>
              </a:rPr>
            </a:br>
            <a:r>
              <a:rPr lang="ru-RU" sz="2000" dirty="0">
                <a:solidFill>
                  <a:srgbClr val="002060"/>
                </a:solidFill>
                <a:latin typeface="Calibri" panose="020F0502020204030204" pitchFamily="34" charset="0"/>
                <a:cs typeface="Calibri" panose="020F0502020204030204" pitchFamily="34" charset="0"/>
              </a:rPr>
              <a:t>3. не падайте духом и в любой ситуации ищите выход;</a:t>
            </a:r>
            <a:br>
              <a:rPr lang="ru-RU" sz="2000" dirty="0">
                <a:solidFill>
                  <a:srgbClr val="002060"/>
                </a:solidFill>
                <a:latin typeface="Calibri" panose="020F0502020204030204" pitchFamily="34" charset="0"/>
                <a:cs typeface="Calibri" panose="020F0502020204030204" pitchFamily="34" charset="0"/>
              </a:rPr>
            </a:br>
            <a:r>
              <a:rPr lang="ru-RU" sz="2000" dirty="0">
                <a:solidFill>
                  <a:srgbClr val="002060"/>
                </a:solidFill>
                <a:latin typeface="Calibri" panose="020F0502020204030204" pitchFamily="34" charset="0"/>
                <a:cs typeface="Calibri" panose="020F0502020204030204" pitchFamily="34" charset="0"/>
              </a:rPr>
              <a:t>4. постоянно имейте под рукой телефон ближайшего отделения милиции;</a:t>
            </a:r>
            <a:br>
              <a:rPr lang="ru-RU" sz="2000" dirty="0">
                <a:solidFill>
                  <a:srgbClr val="002060"/>
                </a:solidFill>
                <a:latin typeface="Calibri" panose="020F0502020204030204" pitchFamily="34" charset="0"/>
                <a:cs typeface="Calibri" panose="020F0502020204030204" pitchFamily="34" charset="0"/>
              </a:rPr>
            </a:br>
            <a:r>
              <a:rPr lang="ru-RU" sz="2000" dirty="0">
                <a:solidFill>
                  <a:srgbClr val="002060"/>
                </a:solidFill>
                <a:latin typeface="Calibri" panose="020F0502020204030204" pitchFamily="34" charset="0"/>
                <a:cs typeface="Calibri" panose="020F0502020204030204" pitchFamily="34" charset="0"/>
              </a:rPr>
              <a:t>5. научитесь технике самообороны и при необходимости защищайте себя самым решительным образом;</a:t>
            </a:r>
            <a:br>
              <a:rPr lang="ru-RU" sz="2000" dirty="0">
                <a:solidFill>
                  <a:srgbClr val="002060"/>
                </a:solidFill>
                <a:latin typeface="Calibri" panose="020F0502020204030204" pitchFamily="34" charset="0"/>
                <a:cs typeface="Calibri" panose="020F0502020204030204" pitchFamily="34" charset="0"/>
              </a:rPr>
            </a:br>
            <a:r>
              <a:rPr lang="ru-RU" sz="2000" dirty="0">
                <a:solidFill>
                  <a:srgbClr val="002060"/>
                </a:solidFill>
                <a:latin typeface="Calibri" panose="020F0502020204030204" pitchFamily="34" charset="0"/>
                <a:cs typeface="Calibri" panose="020F0502020204030204" pitchFamily="34" charset="0"/>
              </a:rPr>
              <a:t>6. не вступайте в контакт с незнакомыми людьми, особенно с теми, которые вызывают подозрение;</a:t>
            </a:r>
            <a:br>
              <a:rPr lang="ru-RU" sz="2000" dirty="0">
                <a:solidFill>
                  <a:srgbClr val="002060"/>
                </a:solidFill>
                <a:latin typeface="Calibri" panose="020F0502020204030204" pitchFamily="34" charset="0"/>
                <a:cs typeface="Calibri" panose="020F0502020204030204" pitchFamily="34" charset="0"/>
              </a:rPr>
            </a:br>
            <a:r>
              <a:rPr lang="ru-RU" sz="2000" dirty="0">
                <a:solidFill>
                  <a:srgbClr val="002060"/>
                </a:solidFill>
                <a:latin typeface="Calibri" panose="020F0502020204030204" pitchFamily="34" charset="0"/>
                <a:cs typeface="Calibri" panose="020F0502020204030204" pitchFamily="34" charset="0"/>
              </a:rPr>
              <a:t>7. будьте особенно бдительны и внимательны в местах повышенной криминогенной опасности;</a:t>
            </a:r>
            <a:br>
              <a:rPr lang="ru-RU" sz="2000" dirty="0">
                <a:solidFill>
                  <a:srgbClr val="002060"/>
                </a:solidFill>
                <a:latin typeface="Calibri" panose="020F0502020204030204" pitchFamily="34" charset="0"/>
                <a:cs typeface="Calibri" panose="020F0502020204030204" pitchFamily="34" charset="0"/>
              </a:rPr>
            </a:br>
            <a:r>
              <a:rPr lang="ru-RU" sz="2000" dirty="0">
                <a:solidFill>
                  <a:srgbClr val="002060"/>
                </a:solidFill>
                <a:latin typeface="Calibri" panose="020F0502020204030204" pitchFamily="34" charset="0"/>
                <a:cs typeface="Calibri" panose="020F0502020204030204" pitchFamily="34" charset="0"/>
              </a:rPr>
              <a:t>8. затрудняйте, насколько это возможно, действия злоумышленников, так как каждое препятствие ставит перед ними задачи и для их разрешения требуется время;</a:t>
            </a:r>
            <a:br>
              <a:rPr lang="ru-RU" sz="2000" dirty="0">
                <a:solidFill>
                  <a:srgbClr val="002060"/>
                </a:solidFill>
                <a:latin typeface="Calibri" panose="020F0502020204030204" pitchFamily="34" charset="0"/>
                <a:cs typeface="Calibri" panose="020F0502020204030204" pitchFamily="34" charset="0"/>
              </a:rPr>
            </a:br>
            <a:r>
              <a:rPr lang="ru-RU" sz="2000" dirty="0">
                <a:solidFill>
                  <a:srgbClr val="002060"/>
                </a:solidFill>
                <a:latin typeface="Calibri" panose="020F0502020204030204" pitchFamily="34" charset="0"/>
                <a:cs typeface="Calibri" panose="020F0502020204030204" pitchFamily="34" charset="0"/>
              </a:rPr>
              <a:t>9. старайтесь справиться с шоком и запомнить приметы преступников, направление их перемещения, транспорт, которым они пользовались, и сразу же сообщите в полицию.</a:t>
            </a:r>
            <a:br>
              <a:rPr lang="ru-RU" sz="2000" dirty="0">
                <a:latin typeface="Calibri" panose="020F0502020204030204" pitchFamily="34" charset="0"/>
                <a:cs typeface="Calibri" panose="020F0502020204030204" pitchFamily="34" charset="0"/>
              </a:rPr>
            </a:br>
            <a:endParaRPr lang="ru-R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5296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16D0C1-C949-4278-B132-EAE94A6F35CE}"/>
              </a:ext>
            </a:extLst>
          </p:cNvPr>
          <p:cNvSpPr>
            <a:spLocks noGrp="1"/>
          </p:cNvSpPr>
          <p:nvPr>
            <p:ph type="title"/>
          </p:nvPr>
        </p:nvSpPr>
        <p:spPr>
          <a:xfrm>
            <a:off x="1509486" y="2322286"/>
            <a:ext cx="7764516" cy="1712684"/>
          </a:xfrm>
        </p:spPr>
        <p:txBody>
          <a:bodyPr>
            <a:normAutofit/>
          </a:bodyPr>
          <a:lstStyle/>
          <a:p>
            <a:pPr algn="ctr"/>
            <a:r>
              <a:rPr lang="ru-RU" sz="4400" dirty="0">
                <a:solidFill>
                  <a:srgbClr val="002060"/>
                </a:solidFill>
                <a:latin typeface="Calibri" panose="020F0502020204030204" pitchFamily="34" charset="0"/>
                <a:cs typeface="Calibri" panose="020F0502020204030204" pitchFamily="34" charset="0"/>
              </a:rPr>
              <a:t>Спасибо за внимание!</a:t>
            </a:r>
            <a:br>
              <a:rPr lang="ru-RU" sz="4400" dirty="0">
                <a:solidFill>
                  <a:srgbClr val="002060"/>
                </a:solidFill>
                <a:latin typeface="Calibri" panose="020F0502020204030204" pitchFamily="34" charset="0"/>
                <a:cs typeface="Calibri" panose="020F0502020204030204" pitchFamily="34" charset="0"/>
              </a:rPr>
            </a:br>
            <a:r>
              <a:rPr lang="ru-RU" sz="4400">
                <a:solidFill>
                  <a:srgbClr val="002060"/>
                </a:solidFill>
                <a:latin typeface="Calibri" panose="020F0502020204030204" pitchFamily="34" charset="0"/>
                <a:cs typeface="Calibri" panose="020F0502020204030204" pitchFamily="34" charset="0"/>
              </a:rPr>
              <a:t> </a:t>
            </a:r>
            <a:endParaRPr lang="ru-RU" sz="44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0481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9763" y="609600"/>
            <a:ext cx="9419573" cy="3887244"/>
          </a:xfrm>
        </p:spPr>
        <p:txBody>
          <a:bodyPr>
            <a:noAutofit/>
          </a:bodyPr>
          <a:lstStyle/>
          <a:p>
            <a:r>
              <a:rPr lang="ru-RU" sz="2800" b="1" dirty="0">
                <a:solidFill>
                  <a:srgbClr val="C00000"/>
                </a:solidFill>
                <a:latin typeface="Calibri" panose="020F0502020204030204" pitchFamily="34" charset="0"/>
                <a:cs typeface="Calibri" panose="020F0502020204030204" pitchFamily="34" charset="0"/>
              </a:rPr>
              <a:t>Опасная ситуация </a:t>
            </a:r>
            <a:r>
              <a:rPr lang="ru-RU" sz="2800" b="1" dirty="0">
                <a:solidFill>
                  <a:srgbClr val="002060"/>
                </a:solidFill>
                <a:latin typeface="Calibri" panose="020F0502020204030204" pitchFamily="34" charset="0"/>
                <a:cs typeface="Calibri" panose="020F0502020204030204" pitchFamily="34" charset="0"/>
              </a:rPr>
              <a:t>– </a:t>
            </a:r>
            <a:r>
              <a:rPr lang="ru-RU" sz="2800" dirty="0">
                <a:solidFill>
                  <a:srgbClr val="002060"/>
                </a:solidFill>
                <a:latin typeface="Calibri" panose="020F0502020204030204" pitchFamily="34" charset="0"/>
                <a:cs typeface="Calibri" panose="020F0502020204030204" pitchFamily="34" charset="0"/>
              </a:rPr>
              <a:t>это такая </a:t>
            </a:r>
            <a:r>
              <a:rPr lang="ru-RU" sz="2800" b="1" dirty="0">
                <a:solidFill>
                  <a:srgbClr val="002060"/>
                </a:solidFill>
                <a:latin typeface="Calibri" panose="020F0502020204030204" pitchFamily="34" charset="0"/>
                <a:cs typeface="Calibri" panose="020F0502020204030204" pitchFamily="34" charset="0"/>
              </a:rPr>
              <a:t>неблагоприятная</a:t>
            </a:r>
            <a:r>
              <a:rPr lang="ru-RU" sz="2800" dirty="0">
                <a:solidFill>
                  <a:srgbClr val="002060"/>
                </a:solidFill>
                <a:latin typeface="Calibri" panose="020F0502020204030204" pitchFamily="34" charset="0"/>
                <a:cs typeface="Calibri" panose="020F0502020204030204" pitchFamily="34" charset="0"/>
              </a:rPr>
              <a:t> </a:t>
            </a:r>
            <a:r>
              <a:rPr lang="ru-RU" sz="2800" b="1" dirty="0">
                <a:solidFill>
                  <a:srgbClr val="002060"/>
                </a:solidFill>
                <a:latin typeface="Calibri" panose="020F0502020204030204" pitchFamily="34" charset="0"/>
                <a:cs typeface="Calibri" panose="020F0502020204030204" pitchFamily="34" charset="0"/>
              </a:rPr>
              <a:t>обстановка</a:t>
            </a:r>
            <a:r>
              <a:rPr lang="ru-RU" sz="2800" dirty="0">
                <a:solidFill>
                  <a:srgbClr val="002060"/>
                </a:solidFill>
                <a:latin typeface="Calibri" panose="020F0502020204030204" pitchFamily="34" charset="0"/>
                <a:cs typeface="Calibri" panose="020F0502020204030204" pitchFamily="34" charset="0"/>
              </a:rPr>
              <a:t>, внутри которой возникают опасные и вредные факторы различного происхождения, выступающие угрозой для жизни, здоровья человека, а также среды его обитания и имущества.</a:t>
            </a:r>
            <a:br>
              <a:rPr lang="ru-RU" sz="2800" b="1" dirty="0">
                <a:solidFill>
                  <a:srgbClr val="002060"/>
                </a:solidFill>
                <a:latin typeface="Calibri" panose="020F0502020204030204" pitchFamily="34" charset="0"/>
                <a:cs typeface="Calibri" panose="020F0502020204030204" pitchFamily="34" charset="0"/>
              </a:rPr>
            </a:br>
            <a:br>
              <a:rPr lang="ru-RU" sz="2800" b="1" dirty="0">
                <a:solidFill>
                  <a:schemeClr val="accent2">
                    <a:lumMod val="75000"/>
                  </a:schemeClr>
                </a:solidFill>
                <a:latin typeface="Calibri" panose="020F0502020204030204" pitchFamily="34" charset="0"/>
                <a:cs typeface="Calibri" panose="020F0502020204030204" pitchFamily="34" charset="0"/>
              </a:rPr>
            </a:br>
            <a:r>
              <a:rPr lang="ru-RU" sz="2800" b="1" dirty="0">
                <a:solidFill>
                  <a:srgbClr val="C00000"/>
                </a:solidFill>
                <a:latin typeface="Calibri" panose="020F0502020204030204" pitchFamily="34" charset="0"/>
                <a:cs typeface="Calibri" panose="020F0502020204030204" pitchFamily="34" charset="0"/>
              </a:rPr>
              <a:t>Безопасное поведение </a:t>
            </a:r>
            <a:r>
              <a:rPr lang="ru-RU" sz="2800" dirty="0">
                <a:solidFill>
                  <a:srgbClr val="002060"/>
                </a:solidFill>
                <a:latin typeface="Calibri" panose="020F0502020204030204" pitchFamily="34" charset="0"/>
                <a:cs typeface="Calibri" panose="020F0502020204030204" pitchFamily="34" charset="0"/>
              </a:rPr>
              <a:t>подразумевает под собой - изначальные </a:t>
            </a:r>
            <a:r>
              <a:rPr lang="ru-RU" sz="2800" b="1" dirty="0">
                <a:solidFill>
                  <a:srgbClr val="002060"/>
                </a:solidFill>
                <a:latin typeface="Calibri" panose="020F0502020204030204" pitchFamily="34" charset="0"/>
                <a:cs typeface="Calibri" panose="020F0502020204030204" pitchFamily="34" charset="0"/>
              </a:rPr>
              <a:t>знания основных правил поведения </a:t>
            </a:r>
            <a:r>
              <a:rPr lang="ru-RU" sz="2800" dirty="0">
                <a:solidFill>
                  <a:srgbClr val="002060"/>
                </a:solidFill>
                <a:latin typeface="Calibri" panose="020F0502020204030204" pitchFamily="34" charset="0"/>
                <a:cs typeface="Calibri" panose="020F0502020204030204" pitchFamily="34" charset="0"/>
              </a:rPr>
              <a:t>и мер предосторожности, которые направлены на исключение неверного поведения человека, способное привести к аварийным и трагических ситуациям.</a:t>
            </a:r>
            <a:br>
              <a:rPr lang="ru-RU" sz="2800" dirty="0">
                <a:solidFill>
                  <a:srgbClr val="002060"/>
                </a:solidFill>
                <a:latin typeface="Calibri" panose="020F0502020204030204" pitchFamily="34" charset="0"/>
                <a:cs typeface="Calibri" panose="020F0502020204030204" pitchFamily="34" charset="0"/>
              </a:rPr>
            </a:br>
            <a:br>
              <a:rPr lang="ru-RU" sz="2800" dirty="0">
                <a:solidFill>
                  <a:srgbClr val="002060"/>
                </a:solidFill>
                <a:latin typeface="Calibri" panose="020F0502020204030204" pitchFamily="34" charset="0"/>
                <a:cs typeface="Calibri" panose="020F0502020204030204" pitchFamily="34" charset="0"/>
              </a:rPr>
            </a:br>
            <a:r>
              <a:rPr lang="ru-RU" sz="2800" dirty="0">
                <a:solidFill>
                  <a:srgbClr val="002060"/>
                </a:solidFill>
                <a:latin typeface="Calibri" panose="020F0502020204030204" pitchFamily="34" charset="0"/>
                <a:cs typeface="Calibri" panose="020F0502020204030204" pitchFamily="34" charset="0"/>
              </a:rPr>
              <a:t>Рассмотрим опасные и чрезвычайные ситуации:</a:t>
            </a:r>
            <a:br>
              <a:rPr lang="ru-RU" sz="2800" b="1" dirty="0">
                <a:solidFill>
                  <a:schemeClr val="accent2">
                    <a:lumMod val="75000"/>
                  </a:schemeClr>
                </a:solidFill>
                <a:latin typeface="Calibri" panose="020F0502020204030204" pitchFamily="34" charset="0"/>
                <a:cs typeface="Calibri" panose="020F0502020204030204" pitchFamily="34" charset="0"/>
              </a:rPr>
            </a:br>
            <a:br>
              <a:rPr lang="ru-RU" sz="2800" b="1" dirty="0">
                <a:solidFill>
                  <a:schemeClr val="accent2">
                    <a:lumMod val="75000"/>
                  </a:schemeClr>
                </a:solidFill>
                <a:latin typeface="Calibri" panose="020F0502020204030204" pitchFamily="34" charset="0"/>
                <a:cs typeface="Calibri" panose="020F0502020204030204" pitchFamily="34" charset="0"/>
              </a:rPr>
            </a:br>
            <a:br>
              <a:rPr lang="ru-RU" sz="2800" b="1" dirty="0">
                <a:solidFill>
                  <a:schemeClr val="accent2">
                    <a:lumMod val="75000"/>
                  </a:schemeClr>
                </a:solidFill>
                <a:latin typeface="Calibri" panose="020F0502020204030204" pitchFamily="34" charset="0"/>
                <a:cs typeface="Calibri" panose="020F0502020204030204" pitchFamily="34" charset="0"/>
              </a:rPr>
            </a:br>
            <a:endParaRPr lang="ru-RU" sz="2800" b="1"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388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7029" y="826718"/>
            <a:ext cx="10434181" cy="5461348"/>
          </a:xfrm>
        </p:spPr>
        <p:txBody>
          <a:bodyPr>
            <a:normAutofit/>
          </a:bodyPr>
          <a:lstStyle/>
          <a:p>
            <a:pPr>
              <a:lnSpc>
                <a:spcPct val="107000"/>
              </a:lnSpc>
              <a:spcAft>
                <a:spcPts val="800"/>
              </a:spcAft>
            </a:pPr>
            <a:r>
              <a:rPr lang="ru-RU" sz="2800" b="1" dirty="0">
                <a:solidFill>
                  <a:srgbClr val="C00000"/>
                </a:solidFill>
                <a:latin typeface="Calibri" panose="020F0502020204030204" pitchFamily="34" charset="0"/>
                <a:cs typeface="Calibri" panose="020F0502020204030204" pitchFamily="34" charset="0"/>
              </a:rPr>
              <a:t>Давка</a:t>
            </a:r>
            <a:br>
              <a:rPr lang="ru-RU" sz="2400" b="1" dirty="0">
                <a:solidFill>
                  <a:schemeClr val="accent2">
                    <a:lumMod val="75000"/>
                  </a:schemeClr>
                </a:solidFill>
              </a:rPr>
            </a:br>
            <a:r>
              <a:rPr lang="ru-RU" sz="2400" b="1" dirty="0">
                <a:solidFill>
                  <a:srgbClr val="002060"/>
                </a:solidFill>
                <a:latin typeface="Calibri" panose="020F0502020204030204" pitchFamily="34" charset="0"/>
                <a:ea typeface="Calibri" panose="020F0502020204030204" pitchFamily="34" charset="0"/>
                <a:cs typeface="Calibri" panose="020F0502020204030204" pitchFamily="34" charset="0"/>
              </a:rPr>
              <a:t>Попытайтесь оставаться на ногах </a:t>
            </a:r>
            <a:r>
              <a:rPr lang="ru-RU" sz="2400" dirty="0">
                <a:solidFill>
                  <a:srgbClr val="002060"/>
                </a:solidFill>
                <a:latin typeface="Calibri" panose="020F0502020204030204" pitchFamily="34" charset="0"/>
                <a:ea typeface="Calibri" panose="020F0502020204030204" pitchFamily="34" charset="0"/>
                <a:cs typeface="Calibri" panose="020F0502020204030204" pitchFamily="34" charset="0"/>
              </a:rPr>
              <a:t>– это ключ к выживанию!</a:t>
            </a:r>
            <a:br>
              <a:rPr lang="ru-RU" sz="2400"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ru-RU" sz="2400" dirty="0">
                <a:solidFill>
                  <a:srgbClr val="002060"/>
                </a:solidFill>
                <a:latin typeface="Calibri" panose="020F0502020204030204" pitchFamily="34" charset="0"/>
                <a:ea typeface="Calibri" panose="020F0502020204030204" pitchFamily="34" charset="0"/>
                <a:cs typeface="Calibri" panose="020F0502020204030204" pitchFamily="34" charset="0"/>
              </a:rPr>
              <a:t>Как только вас собьют с ног, ваши шансы существенно уменьшаются.</a:t>
            </a:r>
            <a:br>
              <a:rPr lang="ru-RU" sz="2400"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ru-RU" sz="2400" dirty="0">
                <a:solidFill>
                  <a:srgbClr val="002060"/>
                </a:solidFill>
                <a:latin typeface="Calibri" panose="020F0502020204030204" pitchFamily="34" charset="0"/>
                <a:ea typeface="Calibri" panose="020F0502020204030204" pitchFamily="34" charset="0"/>
                <a:cs typeface="Calibri" panose="020F0502020204030204" pitchFamily="34" charset="0"/>
              </a:rPr>
              <a:t>В этом случае, если вы не можете сразу встать, примите защитную позу, подобрав ноги и прикрыв голову руками. Направьте голову в направлении движения толпы, чтобы вас не ударили и постарайтесь встать обратно на ноги.</a:t>
            </a:r>
            <a:br>
              <a:rPr lang="ru-RU" sz="2400"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ru-RU" sz="2400" dirty="0">
                <a:solidFill>
                  <a:srgbClr val="002060"/>
                </a:solidFill>
                <a:latin typeface="Calibri" panose="020F0502020204030204" pitchFamily="34" charset="0"/>
                <a:ea typeface="Calibri" panose="020F0502020204030204" pitchFamily="34" charset="0"/>
                <a:cs typeface="Calibri" panose="020F0502020204030204" pitchFamily="34" charset="0"/>
              </a:rPr>
              <a:t>В случае огня, нужно оставаться внизу, чтобы избежать дыма и дышать через влажную ткань.</a:t>
            </a:r>
            <a:br>
              <a:rPr lang="ru-RU" sz="2400" dirty="0">
                <a:solidFill>
                  <a:srgbClr val="002060"/>
                </a:solidFill>
                <a:latin typeface="Calibri" panose="020F0502020204030204" pitchFamily="34" charset="0"/>
                <a:ea typeface="Calibri" panose="020F0502020204030204" pitchFamily="34" charset="0"/>
                <a:cs typeface="Calibri" panose="020F0502020204030204" pitchFamily="34" charset="0"/>
              </a:rPr>
            </a:br>
            <a:br>
              <a:rPr lang="ru-RU" sz="2400" b="1" dirty="0">
                <a:solidFill>
                  <a:schemeClr val="accent2">
                    <a:lumMod val="75000"/>
                  </a:schemeClr>
                </a:solidFill>
              </a:rPr>
            </a:br>
            <a:endParaRPr lang="ru-RU" sz="2400" b="1" dirty="0">
              <a:solidFill>
                <a:schemeClr val="accent2">
                  <a:lumMod val="75000"/>
                </a:schemeClr>
              </a:solidFill>
            </a:endParaRPr>
          </a:p>
        </p:txBody>
      </p:sp>
      <p:pic>
        <p:nvPicPr>
          <p:cNvPr id="5" name="Рисунок 4" descr="http://zapilili.ru/pics/2/93/3/7274a9db63.jpg">
            <a:extLst>
              <a:ext uri="{FF2B5EF4-FFF2-40B4-BE49-F238E27FC236}">
                <a16:creationId xmlns:a16="http://schemas.microsoft.com/office/drawing/2014/main" id="{55C24ADA-4626-4EB7-88AF-D12EE573AB8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137766" y="4332193"/>
            <a:ext cx="3345196" cy="2286000"/>
          </a:xfrm>
          <a:prstGeom prst="rect">
            <a:avLst/>
          </a:prstGeom>
          <a:noFill/>
          <a:ln>
            <a:noFill/>
          </a:ln>
        </p:spPr>
      </p:pic>
    </p:spTree>
    <p:extLst>
      <p:ext uri="{BB962C8B-B14F-4D97-AF65-F5344CB8AC3E}">
        <p14:creationId xmlns:p14="http://schemas.microsoft.com/office/powerpoint/2010/main" val="1609729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0812" y="609600"/>
            <a:ext cx="8737068" cy="730685"/>
          </a:xfrm>
        </p:spPr>
        <p:txBody>
          <a:bodyPr>
            <a:normAutofit fontScale="90000"/>
          </a:bodyPr>
          <a:lstStyle/>
          <a:p>
            <a:pPr>
              <a:lnSpc>
                <a:spcPct val="107000"/>
              </a:lnSpc>
              <a:spcAft>
                <a:spcPts val="800"/>
              </a:spcAft>
            </a:pPr>
            <a:r>
              <a:rPr lang="ru-RU" sz="3100" b="1" dirty="0">
                <a:solidFill>
                  <a:srgbClr val="C00000"/>
                </a:solidFill>
                <a:latin typeface="Calibri" panose="020F0502020204030204" pitchFamily="34" charset="0"/>
                <a:cs typeface="Calibri" panose="020F0502020204030204" pitchFamily="34" charset="0"/>
              </a:rPr>
              <a:t>Авиакатастрофа</a:t>
            </a:r>
            <a:br>
              <a:rPr lang="ru-RU" sz="2400" b="1" dirty="0">
                <a:solidFill>
                  <a:schemeClr val="accent2">
                    <a:lumMod val="75000"/>
                  </a:schemeClr>
                </a:solidFill>
              </a:rPr>
            </a:br>
            <a:br>
              <a:rPr lang="ru-RU" sz="1000" b="1" dirty="0">
                <a:solidFill>
                  <a:schemeClr val="accent2">
                    <a:lumMod val="75000"/>
                  </a:schemeClr>
                </a:solidFill>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Во-первых, прежде чем сесть в самолет,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одевайтесь соответствующе </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на случай аварийной ситуации. Джинсы и длинные рукава могут в какой-то степени защитить вас от ожогов и острых предметов.</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3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3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Пассажиры в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задней части самолета чаще выживают</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чем в передней.</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3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Самым опасным </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временем являются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первые 3 минуты после взлета и 8 минут перед приземлением. </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В это время лучше всего не снимать обуви, поднять столик, и обратить внимание на ближайшие выходы. Держите ручную кладь под сидением впереди, чтобы ноги не ударились об сидение. Если удар неизбежен, примите </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правильное положение.</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Первые 90 секунд после крушения важны</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В это </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время нужно сохранять спокойствие и выбираться</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из самолета, как можно быстрее.</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endParaRPr lang="ru-RU" sz="2400" b="1" dirty="0">
              <a:solidFill>
                <a:srgbClr val="002060"/>
              </a:solidFill>
            </a:endParaRPr>
          </a:p>
        </p:txBody>
      </p:sp>
      <p:pic>
        <p:nvPicPr>
          <p:cNvPr id="6" name="Рисунок 5" descr="http://zapilili.ru/pics/2/93/3/e3ad1afdb7.jpg">
            <a:extLst>
              <a:ext uri="{FF2B5EF4-FFF2-40B4-BE49-F238E27FC236}">
                <a16:creationId xmlns:a16="http://schemas.microsoft.com/office/drawing/2014/main" id="{349538C5-EE5C-47FD-B884-48C3441259C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80329" y="4697260"/>
            <a:ext cx="3319399" cy="1935271"/>
          </a:xfrm>
          <a:prstGeom prst="rect">
            <a:avLst/>
          </a:prstGeom>
          <a:noFill/>
          <a:ln>
            <a:noFill/>
          </a:ln>
        </p:spPr>
      </p:pic>
    </p:spTree>
    <p:extLst>
      <p:ext uri="{BB962C8B-B14F-4D97-AF65-F5344CB8AC3E}">
        <p14:creationId xmlns:p14="http://schemas.microsoft.com/office/powerpoint/2010/main" val="4131390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904" y="1102477"/>
            <a:ext cx="4626325" cy="1785865"/>
          </a:xfrm>
        </p:spPr>
        <p:txBody>
          <a:bodyPr>
            <a:noAutofit/>
          </a:bodyPr>
          <a:lstStyle/>
          <a:p>
            <a:r>
              <a:rPr lang="ru-RU" sz="2800" b="1" dirty="0">
                <a:solidFill>
                  <a:srgbClr val="C00000"/>
                </a:solidFill>
              </a:rPr>
              <a:t>Безопасность в общественном транспорте – в автобусе!</a:t>
            </a:r>
          </a:p>
        </p:txBody>
      </p:sp>
      <p:sp>
        <p:nvSpPr>
          <p:cNvPr id="3" name="Прямоугольник 2">
            <a:extLst>
              <a:ext uri="{FF2B5EF4-FFF2-40B4-BE49-F238E27FC236}">
                <a16:creationId xmlns:a16="http://schemas.microsoft.com/office/drawing/2014/main" id="{9AFA421C-798C-4B58-871D-968181869A1A}"/>
              </a:ext>
            </a:extLst>
          </p:cNvPr>
          <p:cNvSpPr/>
          <p:nvPr/>
        </p:nvSpPr>
        <p:spPr>
          <a:xfrm>
            <a:off x="406401" y="3751545"/>
            <a:ext cx="11146970" cy="2123658"/>
          </a:xfrm>
          <a:prstGeom prst="rect">
            <a:avLst/>
          </a:prstGeom>
        </p:spPr>
        <p:txBody>
          <a:bodyPr wrap="square">
            <a:spAutoFit/>
          </a:bodyPr>
          <a:lstStyle/>
          <a:p>
            <a:r>
              <a:rPr lang="ru-RU" sz="2200" dirty="0">
                <a:solidFill>
                  <a:srgbClr val="002060"/>
                </a:solidFill>
              </a:rPr>
              <a:t>Во всех случаях при опрокидывании автобуса или его резком торможении постарайтесь крепко уцепиться за поручни и закрепите туловище в жестком положении, чтобы Вас не бросало по салону.</a:t>
            </a:r>
          </a:p>
          <a:p>
            <a:r>
              <a:rPr lang="ru-RU" sz="2200" dirty="0">
                <a:solidFill>
                  <a:srgbClr val="002060"/>
                </a:solidFill>
              </a:rPr>
              <a:t>В случае затопления автобуса при попадании в реку и т. п. необходимо, в первую очередь, открыть верхние люки и покинуть салон, пока автобус находится на плаву, надо постараться выбраться на поверхность воды.</a:t>
            </a:r>
          </a:p>
        </p:txBody>
      </p:sp>
    </p:spTree>
    <p:extLst>
      <p:ext uri="{BB962C8B-B14F-4D97-AF65-F5344CB8AC3E}">
        <p14:creationId xmlns:p14="http://schemas.microsoft.com/office/powerpoint/2010/main" val="2339933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4181786C-691D-4619-9450-0C15C14475BD}"/>
              </a:ext>
            </a:extLst>
          </p:cNvPr>
          <p:cNvSpPr>
            <a:spLocks noGrp="1"/>
          </p:cNvSpPr>
          <p:nvPr>
            <p:ph idx="1"/>
          </p:nvPr>
        </p:nvSpPr>
        <p:spPr>
          <a:xfrm>
            <a:off x="560348" y="676197"/>
            <a:ext cx="7502162" cy="3613910"/>
          </a:xfrm>
        </p:spPr>
        <p:txBody>
          <a:bodyPr>
            <a:normAutofit fontScale="92500" lnSpcReduction="20000"/>
          </a:bodyPr>
          <a:lstStyle/>
          <a:p>
            <a:pPr>
              <a:lnSpc>
                <a:spcPct val="107000"/>
              </a:lnSpc>
              <a:spcAft>
                <a:spcPts val="800"/>
              </a:spcAft>
            </a:pPr>
            <a:endParaRPr lang="ru-RU"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ru-RU" sz="3000" b="1" dirty="0">
                <a:solidFill>
                  <a:srgbClr val="C00000"/>
                </a:solidFill>
                <a:latin typeface="Calibri" panose="020F0502020204030204" pitchFamily="34" charset="0"/>
                <a:ea typeface="Calibri" panose="020F0502020204030204" pitchFamily="34" charset="0"/>
                <a:cs typeface="Calibri" panose="020F0502020204030204" pitchFamily="34" charset="0"/>
              </a:rPr>
              <a:t>Случай нападения в лифте:</a:t>
            </a:r>
            <a:endParaRPr lang="ru-RU" sz="30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ru-RU" sz="2600" dirty="0">
                <a:solidFill>
                  <a:srgbClr val="002060"/>
                </a:solidFill>
                <a:latin typeface="Calibri" panose="020F0502020204030204" pitchFamily="34" charset="0"/>
                <a:ea typeface="Calibri" panose="020F0502020204030204" pitchFamily="34" charset="0"/>
                <a:cs typeface="Calibri" panose="020F0502020204030204" pitchFamily="34" charset="0"/>
              </a:rPr>
              <a:t>Самое худшее, что можно сделать и что большинство жертв инстинктивно делают – это отодвигаться к дальней стене лифта.</a:t>
            </a:r>
          </a:p>
          <a:p>
            <a:pPr marL="0" indent="0">
              <a:lnSpc>
                <a:spcPct val="107000"/>
              </a:lnSpc>
              <a:spcAft>
                <a:spcPts val="800"/>
              </a:spcAft>
              <a:buNone/>
            </a:pPr>
            <a:r>
              <a:rPr lang="ru-RU" sz="2600" dirty="0">
                <a:solidFill>
                  <a:srgbClr val="002060"/>
                </a:solidFill>
                <a:latin typeface="Calibri" panose="020F0502020204030204" pitchFamily="34" charset="0"/>
                <a:ea typeface="Calibri" panose="020F0502020204030204" pitchFamily="34" charset="0"/>
                <a:cs typeface="Calibri" panose="020F0502020204030204" pitchFamily="34" charset="0"/>
              </a:rPr>
              <a:t>Лучше всего находиться в углу </a:t>
            </a:r>
            <a:r>
              <a:rPr lang="ru-RU" sz="2600" b="1" dirty="0">
                <a:solidFill>
                  <a:srgbClr val="002060"/>
                </a:solidFill>
                <a:latin typeface="Calibri" panose="020F0502020204030204" pitchFamily="34" charset="0"/>
                <a:ea typeface="Calibri" panose="020F0502020204030204" pitchFamily="34" charset="0"/>
                <a:cs typeface="Calibri" panose="020F0502020204030204" pitchFamily="34" charset="0"/>
              </a:rPr>
              <a:t>возле двери рядом с панелью управления </a:t>
            </a:r>
            <a:r>
              <a:rPr lang="ru-RU" sz="2600" dirty="0">
                <a:solidFill>
                  <a:srgbClr val="002060"/>
                </a:solidFill>
                <a:latin typeface="Calibri" panose="020F0502020204030204" pitchFamily="34" charset="0"/>
                <a:ea typeface="Calibri" panose="020F0502020204030204" pitchFamily="34" charset="0"/>
                <a:cs typeface="Calibri" panose="020F0502020204030204" pitchFamily="34" charset="0"/>
              </a:rPr>
              <a:t>лифтом. По крайней мере, так  лучше контролируете ситуацию.</a:t>
            </a:r>
          </a:p>
          <a:p>
            <a:endParaRPr lang="ru-RU" dirty="0"/>
          </a:p>
        </p:txBody>
      </p:sp>
      <p:pic>
        <p:nvPicPr>
          <p:cNvPr id="6" name="Рисунок 5" descr="http://zapilili.ru/pics/2/93/3/1284fe95a5.jpg">
            <a:extLst>
              <a:ext uri="{FF2B5EF4-FFF2-40B4-BE49-F238E27FC236}">
                <a16:creationId xmlns:a16="http://schemas.microsoft.com/office/drawing/2014/main" id="{5B69A005-2D9C-4D7A-AE00-8F6BDC87F34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171695" y="3263146"/>
            <a:ext cx="3342971" cy="2511354"/>
          </a:xfrm>
          <a:prstGeom prst="rect">
            <a:avLst/>
          </a:prstGeom>
          <a:noFill/>
          <a:ln>
            <a:noFill/>
          </a:ln>
        </p:spPr>
      </p:pic>
    </p:spTree>
    <p:extLst>
      <p:ext uri="{BB962C8B-B14F-4D97-AF65-F5344CB8AC3E}">
        <p14:creationId xmlns:p14="http://schemas.microsoft.com/office/powerpoint/2010/main" val="1597931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B3A61C-A383-4AD0-8013-5FA30796765E}"/>
              </a:ext>
            </a:extLst>
          </p:cNvPr>
          <p:cNvSpPr>
            <a:spLocks noGrp="1"/>
          </p:cNvSpPr>
          <p:nvPr>
            <p:ph type="title"/>
          </p:nvPr>
        </p:nvSpPr>
        <p:spPr>
          <a:xfrm>
            <a:off x="855945" y="609600"/>
            <a:ext cx="6697249" cy="3298522"/>
          </a:xfrm>
        </p:spPr>
        <p:txBody>
          <a:bodyPr>
            <a:normAutofit fontScale="90000"/>
          </a:bodyPr>
          <a:lstStyle/>
          <a:p>
            <a:pPr>
              <a:lnSpc>
                <a:spcPct val="107000"/>
              </a:lnSpc>
              <a:spcAft>
                <a:spcPts val="800"/>
              </a:spcAft>
            </a:pPr>
            <a:r>
              <a:rPr lang="ru-RU" sz="3100" b="1" dirty="0">
                <a:solidFill>
                  <a:srgbClr val="C00000"/>
                </a:solidFill>
                <a:latin typeface="Calibri" panose="020F0502020204030204" pitchFamily="34" charset="0"/>
                <a:ea typeface="Calibri" panose="020F0502020204030204" pitchFamily="34" charset="0"/>
                <a:cs typeface="Calibri" panose="020F0502020204030204" pitchFamily="34" charset="0"/>
              </a:rPr>
              <a:t>Действия при пожаре</a:t>
            </a:r>
            <a:br>
              <a:rPr lang="ru-RU" sz="2800" b="1" dirty="0">
                <a:solidFill>
                  <a:srgbClr val="FF0000"/>
                </a:solidFill>
                <a:latin typeface="Calibri" panose="020F0502020204030204" pitchFamily="34" charset="0"/>
                <a:ea typeface="Calibri" panose="020F0502020204030204" pitchFamily="34" charset="0"/>
                <a:cs typeface="Calibri" panose="020F0502020204030204" pitchFamily="34" charset="0"/>
              </a:rPr>
            </a:br>
            <a:br>
              <a:rPr lang="ru-RU" sz="1000" b="1" dirty="0">
                <a:solidFill>
                  <a:srgbClr val="FF0000"/>
                </a:solidFill>
                <a:latin typeface="Calibri" panose="020F0502020204030204" pitchFamily="34" charset="0"/>
                <a:ea typeface="Calibri" panose="020F0502020204030204" pitchFamily="34" charset="0"/>
                <a:cs typeface="Calibri" panose="020F0502020204030204" pitchFamily="34" charset="0"/>
              </a:rPr>
            </a:br>
            <a:r>
              <a:rPr lang="ru-RU" sz="2200" dirty="0">
                <a:solidFill>
                  <a:srgbClr val="002060"/>
                </a:solidFill>
                <a:latin typeface="Calibri" panose="020F0502020204030204" pitchFamily="34" charset="0"/>
                <a:ea typeface="Calibri" panose="020F0502020204030204" pitchFamily="34" charset="0"/>
                <a:cs typeface="Calibri" panose="020F0502020204030204" pitchFamily="34" charset="0"/>
              </a:rPr>
              <a:t>Как правило, </a:t>
            </a:r>
            <a:r>
              <a:rPr lang="ru-RU" sz="2200" b="1" dirty="0">
                <a:solidFill>
                  <a:srgbClr val="002060"/>
                </a:solidFill>
                <a:latin typeface="Calibri" panose="020F0502020204030204" pitchFamily="34" charset="0"/>
                <a:ea typeface="Calibri" panose="020F0502020204030204" pitchFamily="34" charset="0"/>
                <a:cs typeface="Calibri" panose="020F0502020204030204" pitchFamily="34" charset="0"/>
              </a:rPr>
              <a:t>убивает</a:t>
            </a:r>
            <a:r>
              <a:rPr lang="ru-RU" sz="2200" dirty="0">
                <a:solidFill>
                  <a:srgbClr val="002060"/>
                </a:solidFill>
                <a:latin typeface="Calibri" panose="020F0502020204030204" pitchFamily="34" charset="0"/>
                <a:ea typeface="Calibri" panose="020F0502020204030204" pitchFamily="34" charset="0"/>
                <a:cs typeface="Calibri" panose="020F0502020204030204" pitchFamily="34" charset="0"/>
              </a:rPr>
              <a:t> людей не огонь, а </a:t>
            </a:r>
            <a:r>
              <a:rPr lang="ru-RU" sz="2200" b="1" dirty="0">
                <a:solidFill>
                  <a:srgbClr val="002060"/>
                </a:solidFill>
                <a:latin typeface="Calibri" panose="020F0502020204030204" pitchFamily="34" charset="0"/>
                <a:ea typeface="Calibri" panose="020F0502020204030204" pitchFamily="34" charset="0"/>
                <a:cs typeface="Calibri" panose="020F0502020204030204" pitchFamily="34" charset="0"/>
              </a:rPr>
              <a:t>дым!</a:t>
            </a:r>
            <a:br>
              <a:rPr lang="ru-RU" sz="2200" b="1"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ru-RU" sz="2200" dirty="0">
                <a:solidFill>
                  <a:srgbClr val="002060"/>
                </a:solidFill>
                <a:latin typeface="Calibri" panose="020F0502020204030204" pitchFamily="34" charset="0"/>
                <a:ea typeface="Calibri" panose="020F0502020204030204" pitchFamily="34" charset="0"/>
                <a:cs typeface="Calibri" panose="020F0502020204030204" pitchFamily="34" charset="0"/>
              </a:rPr>
              <a:t>Нужно </a:t>
            </a:r>
            <a:r>
              <a:rPr lang="ru-RU" sz="2200" b="1" dirty="0">
                <a:solidFill>
                  <a:srgbClr val="002060"/>
                </a:solidFill>
                <a:latin typeface="Calibri" panose="020F0502020204030204" pitchFamily="34" charset="0"/>
                <a:ea typeface="Calibri" panose="020F0502020204030204" pitchFamily="34" charset="0"/>
                <a:cs typeface="Calibri" panose="020F0502020204030204" pitchFamily="34" charset="0"/>
              </a:rPr>
              <a:t>находиться как можно ниже</a:t>
            </a:r>
            <a:r>
              <a:rPr lang="ru-RU" sz="2200" dirty="0">
                <a:solidFill>
                  <a:srgbClr val="002060"/>
                </a:solidFill>
                <a:latin typeface="Calibri" panose="020F0502020204030204" pitchFamily="34" charset="0"/>
                <a:ea typeface="Calibri" panose="020F0502020204030204" pitchFamily="34" charset="0"/>
                <a:cs typeface="Calibri" panose="020F0502020204030204" pitchFamily="34" charset="0"/>
              </a:rPr>
              <a:t>, так как нагретые </a:t>
            </a:r>
            <a:r>
              <a:rPr lang="ru-RU" sz="2200" dirty="0" err="1">
                <a:solidFill>
                  <a:srgbClr val="002060"/>
                </a:solidFill>
                <a:latin typeface="Calibri" panose="020F0502020204030204" pitchFamily="34" charset="0"/>
                <a:ea typeface="Calibri" panose="020F0502020204030204" pitchFamily="34" charset="0"/>
                <a:cs typeface="Calibri" panose="020F0502020204030204" pitchFamily="34" charset="0"/>
              </a:rPr>
              <a:t>газы</a:t>
            </a:r>
            <a:r>
              <a:rPr lang="ru-RU" sz="2200" dirty="0">
                <a:solidFill>
                  <a:srgbClr val="002060"/>
                </a:solidFill>
                <a:latin typeface="Calibri" panose="020F0502020204030204" pitchFamily="34" charset="0"/>
                <a:ea typeface="Calibri" panose="020F0502020204030204" pitchFamily="34" charset="0"/>
                <a:cs typeface="Calibri" panose="020F0502020204030204" pitchFamily="34" charset="0"/>
              </a:rPr>
              <a:t> поднимаются вверх.</a:t>
            </a:r>
            <a:br>
              <a:rPr lang="ru-RU" sz="2200" dirty="0">
                <a:solidFill>
                  <a:srgbClr val="002060"/>
                </a:solidFill>
                <a:latin typeface="Calibri" panose="020F0502020204030204" pitchFamily="34" charset="0"/>
                <a:ea typeface="Calibri" panose="020F0502020204030204" pitchFamily="34" charset="0"/>
                <a:cs typeface="Calibri" panose="020F0502020204030204" pitchFamily="34" charset="0"/>
              </a:rPr>
            </a:br>
            <a:br>
              <a:rPr lang="ru-RU" sz="500"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ru-RU" sz="2200" dirty="0">
                <a:solidFill>
                  <a:srgbClr val="002060"/>
                </a:solidFill>
                <a:latin typeface="Calibri" panose="020F0502020204030204" pitchFamily="34" charset="0"/>
                <a:ea typeface="Calibri" panose="020F0502020204030204" pitchFamily="34" charset="0"/>
                <a:cs typeface="Calibri" panose="020F0502020204030204" pitchFamily="34" charset="0"/>
              </a:rPr>
              <a:t>Оставайтесь возле стены и пройдите по ней, пока не найдете выход. Что бы вы не делали, старайтесь не вдыхать газ. Если чувствуете, что </a:t>
            </a:r>
            <a:r>
              <a:rPr lang="ru-RU" sz="2200" b="1" dirty="0">
                <a:solidFill>
                  <a:srgbClr val="002060"/>
                </a:solidFill>
                <a:latin typeface="Calibri" panose="020F0502020204030204" pitchFamily="34" charset="0"/>
                <a:ea typeface="Calibri" panose="020F0502020204030204" pitchFamily="34" charset="0"/>
                <a:cs typeface="Calibri" panose="020F0502020204030204" pitchFamily="34" charset="0"/>
              </a:rPr>
              <a:t>теряете сознание, ложитесь пластом на пол напротив стены</a:t>
            </a:r>
            <a:r>
              <a:rPr lang="ru-RU" sz="2200" dirty="0">
                <a:solidFill>
                  <a:srgbClr val="002060"/>
                </a:solidFill>
                <a:latin typeface="Calibri" panose="020F0502020204030204" pitchFamily="34" charset="0"/>
                <a:ea typeface="Calibri" panose="020F0502020204030204" pitchFamily="34" charset="0"/>
                <a:cs typeface="Calibri" panose="020F0502020204030204" pitchFamily="34" charset="0"/>
              </a:rPr>
              <a:t>. Это поможет пожарным легче вас найти.</a:t>
            </a:r>
            <a:br>
              <a:rPr lang="ru-RU" sz="2400" dirty="0">
                <a:solidFill>
                  <a:srgbClr val="002060"/>
                </a:solidFill>
                <a:latin typeface="Calibri" panose="020F0502020204030204" pitchFamily="34" charset="0"/>
                <a:ea typeface="Calibri" panose="020F0502020204030204" pitchFamily="34" charset="0"/>
                <a:cs typeface="Calibri" panose="020F0502020204030204" pitchFamily="34" charset="0"/>
              </a:rPr>
            </a:br>
            <a:endParaRPr lang="ru-RU" sz="2400" dirty="0">
              <a:solidFill>
                <a:srgbClr val="002060"/>
              </a:solidFill>
              <a:latin typeface="Calibri" panose="020F0502020204030204" pitchFamily="34" charset="0"/>
              <a:cs typeface="Calibri" panose="020F0502020204030204" pitchFamily="34" charset="0"/>
            </a:endParaRPr>
          </a:p>
        </p:txBody>
      </p:sp>
      <p:pic>
        <p:nvPicPr>
          <p:cNvPr id="7" name="Рисунок 6" descr="http://zapilili.ru/pics/2/93/3/13faa4b545.jpg">
            <a:extLst>
              <a:ext uri="{FF2B5EF4-FFF2-40B4-BE49-F238E27FC236}">
                <a16:creationId xmlns:a16="http://schemas.microsoft.com/office/drawing/2014/main" id="{784309E7-0C7B-4392-BCFF-5864D7A3676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065" y="808973"/>
            <a:ext cx="3874716" cy="2899776"/>
          </a:xfrm>
          <a:prstGeom prst="rect">
            <a:avLst/>
          </a:prstGeom>
          <a:noFill/>
          <a:ln>
            <a:noFill/>
          </a:ln>
        </p:spPr>
      </p:pic>
      <p:sp>
        <p:nvSpPr>
          <p:cNvPr id="6" name="TextBox 5">
            <a:extLst>
              <a:ext uri="{FF2B5EF4-FFF2-40B4-BE49-F238E27FC236}">
                <a16:creationId xmlns:a16="http://schemas.microsoft.com/office/drawing/2014/main" id="{0A00E346-431F-499B-90A6-2A1D599714B1}"/>
              </a:ext>
            </a:extLst>
          </p:cNvPr>
          <p:cNvSpPr txBox="1"/>
          <p:nvPr/>
        </p:nvSpPr>
        <p:spPr>
          <a:xfrm>
            <a:off x="855945" y="3908122"/>
            <a:ext cx="10292218" cy="2677656"/>
          </a:xfrm>
          <a:prstGeom prst="rect">
            <a:avLst/>
          </a:prstGeom>
          <a:noFill/>
        </p:spPr>
        <p:txBody>
          <a:bodyPr wrap="square" rtlCol="0">
            <a:spAutoFit/>
          </a:bodyPr>
          <a:lstStyle/>
          <a:p>
            <a:r>
              <a:rPr lang="ru-RU" sz="1400" b="1" dirty="0"/>
              <a:t>Если Вы почувствовали запах дыма в квартире</a:t>
            </a:r>
            <a:r>
              <a:rPr lang="ru-RU" sz="1400" dirty="0"/>
              <a:t>, первым делом определите его источник. Проверьте, </a:t>
            </a:r>
            <a:r>
              <a:rPr lang="ru-RU" sz="1400" b="1" dirty="0"/>
              <a:t>Выключен</a:t>
            </a:r>
            <a:r>
              <a:rPr lang="ru-RU" sz="1400" dirty="0"/>
              <a:t> </a:t>
            </a:r>
            <a:r>
              <a:rPr lang="ru-RU" sz="1400" b="1" dirty="0"/>
              <a:t>ли газ </a:t>
            </a:r>
            <a:r>
              <a:rPr lang="ru-RU" sz="1400" dirty="0"/>
              <a:t>на кухне. Посмотрите где дети, не балуются ли они. Если в Вашей квартире все в порядке, </a:t>
            </a:r>
            <a:r>
              <a:rPr lang="ru-RU" sz="1400" b="1" dirty="0"/>
              <a:t>Выйдите на лестничную </a:t>
            </a:r>
            <a:r>
              <a:rPr lang="ru-RU" sz="1400" dirty="0"/>
              <a:t>клетку и осмотритесь. Обязательно прикройте дверь, иначе дым повалит в квартиру. Если очаг возгорания находится ниже Вас, не спускайтесь вниз по лестнице. И ни в коем случае не пытайтесь воспользоваться лифтом. При пожаре лифт отключается и становится ловушкой. Вернитесь в квартиру и немедленно </a:t>
            </a:r>
            <a:r>
              <a:rPr lang="ru-RU" sz="1400" b="1" dirty="0"/>
              <a:t>позвоните по телефону 10</a:t>
            </a:r>
            <a:r>
              <a:rPr lang="ru-RU" sz="1400" dirty="0"/>
              <a:t>1. Четко, без паники объясните </a:t>
            </a:r>
            <a:r>
              <a:rPr lang="ru-RU" sz="1400" b="1" dirty="0"/>
              <a:t>причину Вызова пожарных</a:t>
            </a:r>
            <a:r>
              <a:rPr lang="ru-RU" sz="1400" dirty="0"/>
              <a:t>, свой точный адрес, телефон, номер и код подъезда, а также удобную дорогу и варианты подъезда к Вам. Теперь Вам следует позаботиться о своей безопасности. Главная Ваша задача – </a:t>
            </a:r>
            <a:r>
              <a:rPr lang="ru-RU" sz="1400" b="1" dirty="0"/>
              <a:t>предотвратить попадание дыма в квартиру</a:t>
            </a:r>
            <a:r>
              <a:rPr lang="ru-RU" sz="1400" dirty="0"/>
              <a:t>. Возьмите ветошь, разорвите ее на полоски и как следует смочите ее водой. Ножом или отверткой аккуратно заправьте скрученные жгутом мокрые полосы в щели между дверью и косяком. Старайтесь не оставлять пустого пространства. Пожарные приезжают быстро, но добраться до квартиры бывает сложно, может пройти некоторое время. Не теряйте самообладание.</a:t>
            </a:r>
            <a:r>
              <a:rPr lang="ru-RU" sz="1400" dirty="0">
                <a:solidFill>
                  <a:prstClr val="black"/>
                </a:solidFill>
              </a:rPr>
              <a:t> Прикройте все в квартире вытяжные и вентиляционные отверстия.</a:t>
            </a:r>
            <a:r>
              <a:rPr lang="ru-RU" sz="1400" dirty="0"/>
              <a:t> </a:t>
            </a:r>
            <a:r>
              <a:rPr lang="ru-RU" sz="1400" b="1" dirty="0"/>
              <a:t>Если Ваша дверь нагревается, поливайте ее водой. </a:t>
            </a:r>
            <a:endParaRPr lang="ru-RU" sz="1400" dirty="0"/>
          </a:p>
        </p:txBody>
      </p:sp>
    </p:spTree>
    <p:extLst>
      <p:ext uri="{BB962C8B-B14F-4D97-AF65-F5344CB8AC3E}">
        <p14:creationId xmlns:p14="http://schemas.microsoft.com/office/powerpoint/2010/main" val="1912096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EB79C6-B0DB-4104-8A94-038B1A0433AC}"/>
              </a:ext>
            </a:extLst>
          </p:cNvPr>
          <p:cNvSpPr>
            <a:spLocks noGrp="1"/>
          </p:cNvSpPr>
          <p:nvPr>
            <p:ph type="title"/>
          </p:nvPr>
        </p:nvSpPr>
        <p:spPr/>
        <p:txBody>
          <a:bodyPr>
            <a:normAutofit fontScale="90000"/>
          </a:bodyPr>
          <a:lstStyle/>
          <a:p>
            <a:pPr>
              <a:lnSpc>
                <a:spcPct val="107000"/>
              </a:lnSpc>
              <a:spcAft>
                <a:spcPts val="800"/>
              </a:spcAft>
            </a:pP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Ядерный взрыв</a:t>
            </a:r>
            <a:b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br>
              <a:rPr lang="ru-RU" sz="1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В этой ситуации можно выжить, если вы находитесь вне радиуса ударной волны. </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Само собой, если есть предупредительные знаки, нужно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найти укрытие, желательно под землей</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Если вы находитесь в пораженной области, падайте на землю и закройте голову. Как только увидите взрыв, вспышка сразу вас ослепит, так еще может потребоваться до 30 секунд, чтобы ударная волна вас достигла.</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Надежнее  все же, хорошее укрытие, лучше всего сидеть</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там и ждать спасения.</a:t>
            </a:r>
            <a:br>
              <a:rPr lang="ru-RU"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pic>
        <p:nvPicPr>
          <p:cNvPr id="4" name="Рисунок 3" descr="http://zapilili.ru/pics/2/93/3/f0963c6d4a.jpg">
            <a:extLst>
              <a:ext uri="{FF2B5EF4-FFF2-40B4-BE49-F238E27FC236}">
                <a16:creationId xmlns:a16="http://schemas.microsoft.com/office/drawing/2014/main" id="{D00BDC9C-FE4D-4085-BF95-5A6891B057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92856" y="3933085"/>
            <a:ext cx="3197042" cy="2352284"/>
          </a:xfrm>
          <a:prstGeom prst="rect">
            <a:avLst/>
          </a:prstGeom>
          <a:noFill/>
          <a:ln>
            <a:noFill/>
          </a:ln>
        </p:spPr>
      </p:pic>
    </p:spTree>
    <p:extLst>
      <p:ext uri="{BB962C8B-B14F-4D97-AF65-F5344CB8AC3E}">
        <p14:creationId xmlns:p14="http://schemas.microsoft.com/office/powerpoint/2010/main" val="2223923953"/>
      </p:ext>
    </p:extLst>
  </p:cSld>
  <p:clrMapOvr>
    <a:masterClrMapping/>
  </p:clrMapOvr>
</p:sld>
</file>

<file path=ppt/theme/theme1.xml><?xml version="1.0" encoding="utf-8"?>
<a:theme xmlns:a="http://schemas.openxmlformats.org/drawingml/2006/main" name="Грань">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331</TotalTime>
  <Words>551</Words>
  <Application>Microsoft Office PowerPoint</Application>
  <PresentationFormat>Широкоэкранный</PresentationFormat>
  <Paragraphs>40</Paragraphs>
  <Slides>26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26</vt:i4>
      </vt:variant>
    </vt:vector>
  </HeadingPairs>
  <TitlesOfParts>
    <vt:vector size="32" baseType="lpstr">
      <vt:lpstr>Arial</vt:lpstr>
      <vt:lpstr>Calibri</vt:lpstr>
      <vt:lpstr>Times New Roman</vt:lpstr>
      <vt:lpstr>Trebuchet MS</vt:lpstr>
      <vt:lpstr>Wingdings 3</vt:lpstr>
      <vt:lpstr>Грань</vt:lpstr>
      <vt:lpstr>            Методическое пособие  на тему: «Безопасное поведение в опасных ситуациях»    Подготовила: Бодрова Алёна Викторовна                                         Преподаватель, педагог-организатор, педагог ОДО     2017 </vt:lpstr>
      <vt:lpstr>Цель методического пособия  Сегодня мы живем в очень  сложное время. И каждый педагог должен обратить особое внимание обучающихся на безопасность. В профессиях сферы обслуживания,  категории человек-человек, учащиеся обучаются правилам общения и взаимодействия, но бывают  ситуации сложные, чрезвычайные и даже опасные. Педагог обязан информировать и научить обучающихся правильно реагировать в различных чрезвычайных ситуациях, рассказать о правилах безопасное поведение в опасных ситуациях…  Предупрежденный – защищен!</vt:lpstr>
      <vt:lpstr>Опасная ситуация – это такая неблагоприятная обстановка, внутри которой возникают опасные и вредные факторы различного происхождения, выступающие угрозой для жизни, здоровья человека, а также среды его обитания и имущества.  Безопасное поведение подразумевает под собой - изначальные знания основных правил поведения и мер предосторожности, которые направлены на исключение неверного поведения человека, способное привести к аварийным и трагических ситуациям.  Рассмотрим опасные и чрезвычайные ситуации:   </vt:lpstr>
      <vt:lpstr>Давка Попытайтесь оставаться на ногах – это ключ к выживанию! Как только вас собьют с ног, ваши шансы существенно уменьшаются. В этом случае, если вы не можете сразу встать, примите защитную позу, подобрав ноги и прикрыв голову руками. Направьте голову в направлении движения толпы, чтобы вас не ударили и постарайтесь встать обратно на ноги. В случае огня, нужно оставаться внизу, чтобы избежать дыма и дышать через влажную ткань.  </vt:lpstr>
      <vt:lpstr>Авиакатастрофа  Во-первых, прежде чем сесть в самолет, одевайтесь соответствующе на случай аварийной ситуации. Джинсы и длинные рукава могут в какой-то степени защитить вас от ожогов и острых предметов.    Пассажиры в задней части самолета чаще выживают, чем в передней.   Самым опасным временем являются первые 3 минуты после взлета и 8 минут перед приземлением. В это время лучше всего не снимать обуви, поднять столик, и обратить внимание на ближайшие выходы. Держите ручную кладь под сидением впереди, чтобы ноги не ударились об сидение. Если удар неизбежен, примите  правильное положение. Первые 90 секунд после крушения важны. В это  время нужно сохранять спокойствие и выбираться из самолета, как можно быстрее. </vt:lpstr>
      <vt:lpstr>Безопасность в общественном транспорте – в автобусе!</vt:lpstr>
      <vt:lpstr>Презентация PowerPoint</vt:lpstr>
      <vt:lpstr>Действия при пожаре  Как правило, убивает людей не огонь, а дым! Нужно находиться как можно ниже, так как нагретые газы поднимаются вверх.  Оставайтесь возле стены и пройдите по ней, пока не найдете выход. Что бы вы не делали, старайтесь не вдыхать газ. Если чувствуете, что теряете сознание, ложитесь пластом на пол напротив стены. Это поможет пожарным легче вас найти. </vt:lpstr>
      <vt:lpstr>     Ядерный взрыв  В этой ситуации можно выжить, если вы находитесь вне радиуса ударной волны.  Само собой, если есть предупредительные знаки, нужно найти укрытие, желательно под землей.  Если вы находитесь в пораженной области, падайте на землю и закройте голову. Как только увидите взрыв, вспышка сразу вас ослепит, так еще может потребоваться до 30 секунд, чтобы ударная волна вас достигла.  Надежнее  все же, хорошее укрытие, лучше всего сидеть там и ждать спасения. </vt:lpstr>
      <vt:lpstr>   Стрельба в школе и других помещениях  Американские исследования по случаям стрельбы в школе показали, что есть 4 фактора, которые увеличивают ваши шансы на выживание.   Как бы банально это не звучало, но первое, что нужно сделать – это убежать (желательно зигзагом). Однако это не всегда возможно. Второе – это забаррикадировать дверь. Если вы создадите препятствие, вооруженный, скорее всего, не будет на это тратить свое время.  Однако если он все-таки решит проникнуть, лучше всего притвориться мертвым. Для этого нужно не паниковать и контролировать свое дыхание. И четвертое, если ничего не помогло, используйте адреналин в своих целях и попытаетесь дать отпор. </vt:lpstr>
      <vt:lpstr>Перекрестный огонь  Первое и самое очевидное – это попытаться «ускользнуть».   Если это невозможно и рядом нет никакого укрытия, ложитесь пластом на землю, закинув руки за голову (по крайней мере, это лучше, чем стоять, задрав руки над головой). Постарайтесь оценить ситуацию и медленно отползите в безопасное место. </vt:lpstr>
      <vt:lpstr>Вас захватили в заложники  Если вы планируете сбежать, нужно делать это быстро. Важны первые несколько минут. Вокруг могут быть еще люди, но стоит быть острожным. Если шансы малы, можно усложнить свою ситуацию, и в этом случае лучше вести себя по правилам.  Наблюдайте за всем, что происходит и попытайтесь понять, почему вас похитили. Возможно, это поможет вам узнать, что планируют делать похитители. Многие заложники просто выживают. Ожидаем спасение. Что бы ни произошло, не теряйте  надежду и взвесьте весь риск и преимущества  попыток к бегству. </vt:lpstr>
      <vt:lpstr>Нападение собак  Сохраняйте спокойствие, попытайтесь не кричать, не смотреть в глаза собаке, не показывать страх или тревогу.  Убедившись в вашей безопасности, она может потерять к вам интерес. Не позволяйте собаке находиться позади вас. Если она начинает кружиться вокруг вас, что является признаком надвигающегося нападения, поворачивайтесь вместе с ней. Если у вас с собой есть какой-то предмет, например, зонт, поместите его перед собой, чтобы казаться больше и лучше управлять своим пространством. Во всех случаях помните, что нужно защищать лицо, грудь и горло. Держите руки в кулаках, чтобы защитить пальцы.   </vt:lpstr>
      <vt:lpstr>Что делать, если подавился  Если вы находитесь в общественном месте, лучше там и оставаться. В этом случае у вас больше шансов, что кто-то придет на помощь.  Если рядом никого нет, вам придется проделать прием Геймлиха самому. Это значит, что вам нужно совершить резкий удар по животу (между пупком и реберными дугами) об твердый предмет, например стул.  Цель состоит в том, чтобы сжать воздух в диафрагме и вытолкнуть объект из горла. </vt:lpstr>
      <vt:lpstr>Далее рассмотрим опасные ситуации природного характера…  Заблудился в лесу: что делать?  Используйте ветки и листья, чтобы вы могли вернуться по пройденному пути. Взберитесь на возвышенность, чтобы понять, сможете ли вы сориентироваться. Теперь двигайтесь по спуску, пока не найдете реку или другую движущуюся массу воды. Следуйте в направлении потока, это обычно приводит к городу или деревне. Хороший ориентир шоссе или железная дорога. Если деревня не обнаруживается, продолжайте  двигаться прямо и ориентируйтесь по солнцу.  Для ориентирования помните, что муравейник расположен с южной стороны дерева, мох – с северной. Годовые кольца толще на южной стороне.</vt:lpstr>
      <vt:lpstr>Поведение во время грозы  Прежде всего не нужно бежать под дерево или навес! Попытайтесь найти низменное место, углубление в земле и присядьте на корточки.  Снимите с себя изделия из металла. Нужно находиться, как можно ниже, но ложиться нельзя, надо чтобы ваше тело как можно меньше касалось земли.  Нельзя быть во время грозы в воде или находиться возле костра!  Теперь прикройте уши. Если вы действительно оказались посреди грозы, гром может повредить барабанные перепонки. </vt:lpstr>
      <vt:lpstr>Машина упала в реку  Если вы случайно заехали в какой-то водоем, у вас есть примерно 90 секунд, прежде чем кабину полностью зальет водой.  К сожалению, при погружении нижнего края двери, открыть ее становиться невозможным, поэтому нужно открыть окно и отстегнуть ремни безопасности.  Если вы не можете открыть окна, попытаетесь выбить их ногами. </vt:lpstr>
      <vt:lpstr>Вы провалились под лед  Выбирайтесь в том же направлении, откуда вы пришли, так как вы знаете, что там лед смог вас выдержать.  Если рядом нет никого, кто мог бы вам помочь, вам придется использовать свои предплечья, чтобы вытолкнуть себя.  Обопритесь широко расставленными руками о край льдины и подтянитесь, вытаскивая по очереди туловище и ноги. </vt:lpstr>
      <vt:lpstr>           Падение с горного склона  Не старайтесь дотянуться до какой-то опоры, это вам не поможет.  Прижмите подбородок к груди и постарайтесь использовать свои  ноги в качестве тормозов.  Падение с высоты  Как бы ни была безнадежна эта ситуация, были случаи, когда люди выживали.  Есть несколько факторов, которые повышают ваши шансы. Во-первых, примите положение прогнувшись (известный в парашютизме термин). По сути, нужно вытянуться как можно сильнее, чтобы создать сопротивление. Во-вторых, наметьте приземление, избегая бетонной поверхности (в идеале приземлиться в воду). Можно попробовать передвинуться вправо, например,  опустив правое плечо и наоборот. Расслабьтесь, согните колени, ступнями вперед и попытайтесь перекатиться.  Так, по крайней мере, вы увеличите свои шансы на счастливый конец.  </vt:lpstr>
      <vt:lpstr>Судорога в ноге: что делать  Судорога в воде может быть очень опасной. Первое, что нужно сделать – это перевернуться и плыть на спине, чтобы вода не попала в легкие. Затем растяните место, где возникла судорога, например, потянув стопу на себя, или подождите, пока она не пройдет.   Нога увязла в водорослях  Если это возможно, плывите на спине, как и в случае с судорогой. Если ваша голова находится под водой, постарайтесь не паниковать и сохраняйте кислород. С помощью руки спустите водоросли с ноги, пока не освободитесь. Не пытайся активно двигаться, так как это может ухудшить ваше положение. </vt:lpstr>
      <vt:lpstr>  </vt:lpstr>
      <vt:lpstr>Укус медузы  Постарайтесь быстрее добраться до берега и распределите песок на остатки щупальцев медузы. Не трите это место, так как это может привести к дальнейшему выпусканию токсинов в кожу.  Как только они высохли, воспользуйтесь предметом, типа кредитной карты, чтобы счистить их одним движением.   Горячая вода – лучшее средство при лечении укусов медузы! </vt:lpstr>
      <vt:lpstr>Снежная лавина  Не пытайтесь ее перегнать! Лавина будет быстрее вас, даже если вы на лыжах. У вас гораздо больше шансов, если вы будете двигаться горизонтально от нее. Если это невозможно, закройте рот и поместите руки перед лицом, чтобы создать воздушный карман, который понадобиться вам, когда упадет снег. Не пытайтесь кричать, так как это расходует нужный вам кислород. И наконец, можете помочиться, чтобы поисковые собаки легче вас нашли. </vt:lpstr>
      <vt:lpstr> Торнадо  Самое главное в этой ситуации – найти укрытие.  Если вы не можете его найти, попытайтесь определить направление смерча. Выбирайтесь из машины и бегите в обратном направлении. Смерч может двигаться со скоростью до 100 км в час, поэтому стоит поторопиться. Если ничего не помогает, ложитесь на землю, прикройте голову и держитесь. </vt:lpstr>
      <vt:lpstr>В повседневной жизни мы все чаще и чаще  сталкиваемся с опасными ситуациями, но предупрежденный – вооружен!  Существуют общие правила безопасного поведения в таких  опасных ситуациях: 1. всегда будьте начеку и умейте распознавать источники опасности, чтобы не быть застигнутым врасплох; 2. старайтесь всегда находиться в хорошей физической форме и психологически будьте готовы к возможной опасной ситуации; 3. не падайте духом и в любой ситуации ищите выход; 4. постоянно имейте под рукой телефон ближайшего отделения милиции; 5. научитесь технике самообороны и при необходимости защищайте себя самым решительным образом; 6. не вступайте в контакт с незнакомыми людьми, особенно с теми, которые вызывают подозрение; 7. будьте особенно бдительны и внимательны в местах повышенной криминогенной опасности; 8. затрудняйте, насколько это возможно, действия злоумышленников, так как каждое препятствие ставит перед ними задачи и для их разрешения требуется время; 9. старайтесь справиться с шоком и запомнить приметы преступников, направление их перемещения, транспорт, которым они пользовались, и сразу же сообщите в полицию. </vt:lpstr>
      <vt:lpstr>Спасибо за внимание!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к уроку  «Окружающий мир» на тему    «Моя малая родина»   Подготовил: Ученик 1А класса Гимназии 498 Шолин Никита   Руководитель: Данилова Юлия Евгеньевна</dc:title>
  <dc:creator>Алёна</dc:creator>
  <cp:lastModifiedBy>Алёна</cp:lastModifiedBy>
  <cp:revision>46</cp:revision>
  <cp:lastPrinted>2017-11-15T05:27:09Z</cp:lastPrinted>
  <dcterms:created xsi:type="dcterms:W3CDTF">2015-09-22T20:37:53Z</dcterms:created>
  <dcterms:modified xsi:type="dcterms:W3CDTF">2017-11-23T21:14:32Z</dcterms:modified>
</cp:coreProperties>
</file>